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9"/>
  </p:normalViewPr>
  <p:slideViewPr>
    <p:cSldViewPr>
      <p:cViewPr varScale="1">
        <p:scale>
          <a:sx n="110" d="100"/>
          <a:sy n="110" d="100"/>
        </p:scale>
        <p:origin x="16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363" y="-49377"/>
            <a:ext cx="8907272" cy="1306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544" y="1710054"/>
            <a:ext cx="8550910" cy="441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2311400"/>
            <a:chOff x="-12700" y="0"/>
            <a:chExt cx="9169400" cy="23114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2286000"/>
            </a:xfrm>
            <a:custGeom>
              <a:avLst/>
              <a:gdLst/>
              <a:ahLst/>
              <a:cxnLst/>
              <a:rect l="l" t="t" r="r" b="b"/>
              <a:pathLst>
                <a:path w="9144000" h="2286000">
                  <a:moveTo>
                    <a:pt x="9143987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9143987" y="2286000"/>
                  </a:lnTo>
                  <a:lnTo>
                    <a:pt x="91439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2286000"/>
            </a:xfrm>
            <a:custGeom>
              <a:avLst/>
              <a:gdLst/>
              <a:ahLst/>
              <a:cxnLst/>
              <a:rect l="l" t="t" r="r" b="b"/>
              <a:pathLst>
                <a:path w="9144000" h="2286000">
                  <a:moveTo>
                    <a:pt x="0" y="2286000"/>
                  </a:moveTo>
                  <a:lnTo>
                    <a:pt x="9143987" y="2286000"/>
                  </a:lnTo>
                  <a:lnTo>
                    <a:pt x="9143987" y="0"/>
                  </a:lnTo>
                  <a:lnTo>
                    <a:pt x="0" y="0"/>
                  </a:lnTo>
                </a:path>
              </a:pathLst>
            </a:custGeom>
            <a:ln w="25399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5556" y="456641"/>
            <a:ext cx="839914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6115" marR="5080" indent="-65405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FFFFFF"/>
                </a:solidFill>
                <a:latin typeface="Tahoma"/>
                <a:cs typeface="Tahoma"/>
              </a:rPr>
              <a:t>Management </a:t>
            </a:r>
            <a:r>
              <a:rPr sz="4400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4400" spc="-5" dirty="0">
                <a:solidFill>
                  <a:srgbClr val="FFFFFF"/>
                </a:solidFill>
                <a:latin typeface="Tahoma"/>
                <a:cs typeface="Tahoma"/>
              </a:rPr>
              <a:t>Domestic </a:t>
            </a:r>
            <a:r>
              <a:rPr sz="4400" dirty="0">
                <a:solidFill>
                  <a:srgbClr val="FFFFFF"/>
                </a:solidFill>
                <a:latin typeface="Tahoma"/>
                <a:cs typeface="Tahoma"/>
              </a:rPr>
              <a:t>and  Medical </a:t>
            </a:r>
            <a:r>
              <a:rPr sz="4400" spc="-5" dirty="0">
                <a:solidFill>
                  <a:srgbClr val="FFFFFF"/>
                </a:solidFill>
                <a:latin typeface="Tahoma"/>
                <a:cs typeface="Tahoma"/>
              </a:rPr>
              <a:t>hazardous</a:t>
            </a:r>
            <a:r>
              <a:rPr sz="44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400" dirty="0">
                <a:solidFill>
                  <a:srgbClr val="FFFFFF"/>
                </a:solidFill>
                <a:latin typeface="Tahoma"/>
                <a:cs typeface="Tahoma"/>
              </a:rPr>
              <a:t>waste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8600" y="2819361"/>
            <a:ext cx="8881110" cy="2926715"/>
            <a:chOff x="228600" y="2819361"/>
            <a:chExt cx="8881110" cy="2926715"/>
          </a:xfrm>
        </p:grpSpPr>
        <p:sp>
          <p:nvSpPr>
            <p:cNvPr id="8" name="object 8"/>
            <p:cNvSpPr/>
            <p:nvPr/>
          </p:nvSpPr>
          <p:spPr>
            <a:xfrm>
              <a:off x="4287392" y="2819399"/>
              <a:ext cx="4822063" cy="2667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600" y="2819361"/>
              <a:ext cx="4038600" cy="292666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782" y="0"/>
            <a:ext cx="9123680" cy="1143000"/>
          </a:xfrm>
          <a:custGeom>
            <a:avLst/>
            <a:gdLst/>
            <a:ahLst/>
            <a:cxnLst/>
            <a:rect l="l" t="t" r="r" b="b"/>
            <a:pathLst>
              <a:path w="9123680" h="1143000">
                <a:moveTo>
                  <a:pt x="9123172" y="0"/>
                </a:moveTo>
                <a:lnTo>
                  <a:pt x="0" y="0"/>
                </a:lnTo>
                <a:lnTo>
                  <a:pt x="0" y="1143000"/>
                </a:lnTo>
                <a:lnTo>
                  <a:pt x="9123172" y="1143000"/>
                </a:lnTo>
                <a:lnTo>
                  <a:pt x="9123172" y="0"/>
                </a:lnTo>
                <a:close/>
              </a:path>
            </a:pathLst>
          </a:custGeom>
          <a:solidFill>
            <a:srgbClr val="001F5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466" y="311861"/>
            <a:ext cx="21805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Obje</a:t>
            </a:r>
            <a:r>
              <a:rPr sz="3200" spc="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3200" spc="-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ves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752536"/>
            <a:ext cx="8382000" cy="4754880"/>
          </a:xfrm>
          <a:custGeom>
            <a:avLst/>
            <a:gdLst/>
            <a:ahLst/>
            <a:cxnLst/>
            <a:rect l="l" t="t" r="r" b="b"/>
            <a:pathLst>
              <a:path w="8382000" h="4754880">
                <a:moveTo>
                  <a:pt x="0" y="4754626"/>
                </a:moveTo>
                <a:lnTo>
                  <a:pt x="8382000" y="4754626"/>
                </a:lnTo>
                <a:lnTo>
                  <a:pt x="8382000" y="0"/>
                </a:lnTo>
                <a:lnTo>
                  <a:pt x="0" y="0"/>
                </a:lnTo>
                <a:lnTo>
                  <a:pt x="0" y="4754626"/>
                </a:lnTo>
                <a:close/>
              </a:path>
            </a:pathLst>
          </a:custGeom>
          <a:ln w="25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2030095"/>
            <a:ext cx="8102600" cy="443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Times New Roman"/>
                <a:cs typeface="Times New Roman"/>
              </a:rPr>
              <a:t>What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Hazardous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Waste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45" dirty="0">
                <a:latin typeface="Times New Roman"/>
                <a:cs typeface="Times New Roman"/>
              </a:rPr>
              <a:t>Waste </a:t>
            </a:r>
            <a:r>
              <a:rPr sz="2400" spc="-5" dirty="0">
                <a:latin typeface="Times New Roman"/>
                <a:cs typeface="Times New Roman"/>
              </a:rPr>
              <a:t>Disposal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Options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45" dirty="0"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Collection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Models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Hazardous </a:t>
            </a:r>
            <a:r>
              <a:rPr sz="2400" spc="-45" dirty="0"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Generator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Status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What </a:t>
            </a:r>
            <a:r>
              <a:rPr sz="2400" dirty="0">
                <a:latin typeface="Times New Roman"/>
                <a:cs typeface="Times New Roman"/>
              </a:rPr>
              <a:t>is hospital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Waste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dirty="0">
                <a:latin typeface="Times New Roman"/>
                <a:cs typeface="Times New Roman"/>
              </a:rPr>
              <a:t>Proposed </a:t>
            </a:r>
            <a:r>
              <a:rPr sz="2400" spc="-5" dirty="0">
                <a:latin typeface="Times New Roman"/>
                <a:cs typeface="Times New Roman"/>
              </a:rPr>
              <a:t>Management </a:t>
            </a:r>
            <a:r>
              <a:rPr sz="2400" dirty="0">
                <a:latin typeface="Times New Roman"/>
                <a:cs typeface="Times New Roman"/>
              </a:rPr>
              <a:t>Standards for Hazardous </a:t>
            </a:r>
            <a:r>
              <a:rPr sz="2400" spc="-5" dirty="0">
                <a:latin typeface="Times New Roman"/>
                <a:cs typeface="Times New Roman"/>
              </a:rPr>
              <a:t>medical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Waste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782" y="6985"/>
            <a:ext cx="9123680" cy="1295400"/>
          </a:xfrm>
          <a:custGeom>
            <a:avLst/>
            <a:gdLst/>
            <a:ahLst/>
            <a:cxnLst/>
            <a:rect l="l" t="t" r="r" b="b"/>
            <a:pathLst>
              <a:path w="9123680" h="1295400">
                <a:moveTo>
                  <a:pt x="0" y="1295400"/>
                </a:moveTo>
                <a:lnTo>
                  <a:pt x="9123172" y="1295400"/>
                </a:lnTo>
                <a:lnTo>
                  <a:pt x="9123172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5080" indent="-35560">
              <a:lnSpc>
                <a:spcPct val="150100"/>
              </a:lnSpc>
              <a:spcBef>
                <a:spcPts val="100"/>
              </a:spcBef>
            </a:pPr>
            <a:r>
              <a:rPr sz="2800" spc="-5" dirty="0">
                <a:solidFill>
                  <a:srgbClr val="000000"/>
                </a:solidFill>
              </a:rPr>
              <a:t>Factors lead to </a:t>
            </a:r>
            <a:r>
              <a:rPr sz="2800" spc="-10" dirty="0">
                <a:solidFill>
                  <a:srgbClr val="000000"/>
                </a:solidFill>
              </a:rPr>
              <a:t>increase </a:t>
            </a:r>
            <a:r>
              <a:rPr sz="2800" spc="-5" dirty="0">
                <a:solidFill>
                  <a:srgbClr val="000000"/>
                </a:solidFill>
              </a:rPr>
              <a:t>the amount </a:t>
            </a:r>
            <a:r>
              <a:rPr sz="2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r>
              <a:rPr sz="2800" b="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sz="2800" spc="-5" dirty="0">
                <a:solidFill>
                  <a:srgbClr val="000000"/>
                </a:solidFill>
              </a:rPr>
              <a:t>variety </a:t>
            </a:r>
            <a:r>
              <a:rPr sz="2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of </a:t>
            </a:r>
            <a:r>
              <a:rPr sz="2800" spc="-5" dirty="0">
                <a:solidFill>
                  <a:srgbClr val="000000"/>
                </a:solidFill>
              </a:rPr>
              <a:t>solid  </a:t>
            </a:r>
            <a:r>
              <a:rPr sz="2800" spc="-10" dirty="0">
                <a:solidFill>
                  <a:srgbClr val="000000"/>
                </a:solidFill>
              </a:rPr>
              <a:t>wastes </a:t>
            </a:r>
            <a:r>
              <a:rPr sz="2800" spc="-5" dirty="0">
                <a:solidFill>
                  <a:srgbClr val="000000"/>
                </a:solidFill>
              </a:rPr>
              <a:t>generated </a:t>
            </a:r>
            <a:r>
              <a:rPr sz="2800" b="0" dirty="0">
                <a:solidFill>
                  <a:srgbClr val="000000"/>
                </a:solidFill>
                <a:latin typeface="Times New Roman"/>
                <a:cs typeface="Times New Roman"/>
              </a:rPr>
              <a:t>by </a:t>
            </a:r>
            <a:r>
              <a:rPr sz="2800" b="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industrial</a:t>
            </a:r>
            <a:r>
              <a:rPr sz="2800" b="0" dirty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sz="2800" b="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domestic</a:t>
            </a:r>
            <a:r>
              <a:rPr sz="2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sz="2800" b="0" dirty="0">
                <a:solidFill>
                  <a:srgbClr val="000000"/>
                </a:solidFill>
                <a:latin typeface="Times New Roman"/>
                <a:cs typeface="Times New Roman"/>
              </a:rPr>
              <a:t>other</a:t>
            </a:r>
            <a:r>
              <a:rPr sz="2800" b="0" spc="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activities.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3400" y="4267200"/>
            <a:ext cx="8229600" cy="2362200"/>
          </a:xfrm>
          <a:custGeom>
            <a:avLst/>
            <a:gdLst/>
            <a:ahLst/>
            <a:cxnLst/>
            <a:rect l="l" t="t" r="r" b="b"/>
            <a:pathLst>
              <a:path w="8229600" h="2362200">
                <a:moveTo>
                  <a:pt x="0" y="2362200"/>
                </a:moveTo>
                <a:lnTo>
                  <a:pt x="8229600" y="2362200"/>
                </a:lnTo>
                <a:lnTo>
                  <a:pt x="8229600" y="0"/>
                </a:lnTo>
                <a:lnTo>
                  <a:pt x="0" y="0"/>
                </a:lnTo>
                <a:lnTo>
                  <a:pt x="0" y="2362200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2140" y="4234123"/>
            <a:ext cx="8064500" cy="2226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1820">
              <a:lnSpc>
                <a:spcPct val="140100"/>
              </a:lnSpc>
              <a:spcBef>
                <a:spcPts val="95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 developing countries</a:t>
            </a:r>
            <a:r>
              <a:rPr sz="2400" dirty="0">
                <a:latin typeface="Times New Roman"/>
                <a:cs typeface="Times New Roman"/>
              </a:rPr>
              <a:t>, the </a:t>
            </a:r>
            <a:r>
              <a:rPr sz="2400" spc="-5" dirty="0">
                <a:latin typeface="Times New Roman"/>
                <a:cs typeface="Times New Roman"/>
              </a:rPr>
              <a:t>problems </a:t>
            </a:r>
            <a:r>
              <a:rPr sz="2400" dirty="0">
                <a:latin typeface="Times New Roman"/>
                <a:cs typeface="Times New Roman"/>
              </a:rPr>
              <a:t>of dealing </a:t>
            </a:r>
            <a:r>
              <a:rPr sz="2400" spc="-5" dirty="0">
                <a:latin typeface="Times New Roman"/>
                <a:cs typeface="Times New Roman"/>
              </a:rPr>
              <a:t>with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greater  </a:t>
            </a:r>
            <a:r>
              <a:rPr sz="2400" spc="-5" dirty="0">
                <a:latin typeface="Times New Roman"/>
                <a:cs typeface="Times New Roman"/>
              </a:rPr>
              <a:t>volumes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materials </a:t>
            </a:r>
            <a:r>
              <a:rPr sz="2400" dirty="0">
                <a:latin typeface="Times New Roman"/>
                <a:cs typeface="Times New Roman"/>
              </a:rPr>
              <a:t>are particularly is acute,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why?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  <a:tab pos="1523365" algn="l"/>
              </a:tabLst>
            </a:pPr>
            <a:r>
              <a:rPr sz="2400" dirty="0">
                <a:latin typeface="Times New Roman"/>
                <a:cs typeface="Times New Roman"/>
              </a:rPr>
              <a:t>Because	these changes have </a:t>
            </a:r>
            <a:r>
              <a:rPr sz="2400" b="1" spc="-5" dirty="0">
                <a:latin typeface="Times New Roman"/>
                <a:cs typeface="Times New Roman"/>
              </a:rPr>
              <a:t>not </a:t>
            </a:r>
            <a:r>
              <a:rPr sz="2400" dirty="0">
                <a:latin typeface="Times New Roman"/>
                <a:cs typeface="Times New Roman"/>
              </a:rPr>
              <a:t>been </a:t>
            </a:r>
            <a:r>
              <a:rPr sz="2400" spc="-10" dirty="0">
                <a:latin typeface="Times New Roman"/>
                <a:cs typeface="Times New Roman"/>
              </a:rPr>
              <a:t>met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improvements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155"/>
              </a:spcBef>
            </a:pPr>
            <a:r>
              <a:rPr sz="2400" b="1" spc="-5" dirty="0">
                <a:latin typeface="Times New Roman"/>
                <a:cs typeface="Times New Roman"/>
              </a:rPr>
              <a:t>waste </a:t>
            </a:r>
            <a:r>
              <a:rPr sz="2400" b="1" dirty="0">
                <a:latin typeface="Times New Roman"/>
                <a:cs typeface="Times New Roman"/>
              </a:rPr>
              <a:t>management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technologies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5900" y="1261872"/>
            <a:ext cx="8788400" cy="2865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832" y="3261486"/>
            <a:ext cx="17526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Times New Roman"/>
                <a:cs typeface="Times New Roman"/>
              </a:rPr>
              <a:t>Urbanization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2466" y="2202307"/>
            <a:ext cx="1431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288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World’s 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pop</a:t>
            </a:r>
            <a:r>
              <a:rPr sz="24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03872" y="3075178"/>
            <a:ext cx="18046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Technology 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development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06085" y="2229688"/>
            <a:ext cx="13639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Standards</a:t>
            </a:r>
            <a:endParaRPr sz="2400">
              <a:latin typeface="Times New Roman"/>
              <a:cs typeface="Times New Roman"/>
            </a:endParaRPr>
          </a:p>
          <a:p>
            <a:pPr marL="15113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2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living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8001000" cy="914400"/>
          </a:xfrm>
          <a:prstGeom prst="rect">
            <a:avLst/>
          </a:prstGeom>
          <a:ln w="25400">
            <a:solidFill>
              <a:srgbClr val="4D4D4D"/>
            </a:solidFill>
          </a:ln>
        </p:spPr>
        <p:txBody>
          <a:bodyPr vert="horz" wrap="square" lIns="0" tIns="23367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839"/>
              </a:spcBef>
            </a:pPr>
            <a:r>
              <a:rPr sz="2900" dirty="0">
                <a:latin typeface="Tahoma"/>
                <a:cs typeface="Tahoma"/>
              </a:rPr>
              <a:t>WHAT IS WASTE/DOMESTIC</a:t>
            </a:r>
            <a:r>
              <a:rPr sz="2900" spc="-7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WASTE: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219200"/>
            <a:ext cx="8229600" cy="1295400"/>
          </a:xfrm>
          <a:custGeom>
            <a:avLst/>
            <a:gdLst/>
            <a:ahLst/>
            <a:cxnLst/>
            <a:rect l="l" t="t" r="r" b="b"/>
            <a:pathLst>
              <a:path w="8229600" h="1295400">
                <a:moveTo>
                  <a:pt x="0" y="1295400"/>
                </a:moveTo>
                <a:lnTo>
                  <a:pt x="8229600" y="1295400"/>
                </a:lnTo>
                <a:lnTo>
                  <a:pt x="8229600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163580"/>
            <a:ext cx="7039609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40" dirty="0">
                <a:latin typeface="Times New Roman"/>
                <a:cs typeface="Times New Roman"/>
              </a:rPr>
              <a:t>Wastes </a:t>
            </a:r>
            <a:r>
              <a:rPr sz="2800" b="1" i="1" spc="-5" dirty="0">
                <a:latin typeface="Times New Roman"/>
                <a:cs typeface="Times New Roman"/>
              </a:rPr>
              <a:t>are unwanted material discarded after  primary</a:t>
            </a:r>
            <a:r>
              <a:rPr sz="2800" b="1" i="1" spc="-2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use.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40" y="3909440"/>
            <a:ext cx="7983220" cy="233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Times New Roman"/>
                <a:cs typeface="Times New Roman"/>
              </a:rPr>
              <a:t>Domestic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waste: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1405"/>
              </a:spcBef>
            </a:pPr>
            <a:r>
              <a:rPr sz="2400" dirty="0">
                <a:latin typeface="Times New Roman"/>
                <a:cs typeface="Times New Roman"/>
              </a:rPr>
              <a:t>includes that from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domestic premises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residential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homes</a:t>
            </a:r>
            <a:r>
              <a:rPr sz="2400" spc="-5" dirty="0">
                <a:latin typeface="Times New Roman"/>
                <a:cs typeface="Times New Roman"/>
              </a:rPr>
              <a:t>, 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educational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establishments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(schools, universities),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nursing</a:t>
            </a:r>
            <a:r>
              <a:rPr sz="2400" u="heavy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homes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and </a:t>
            </a:r>
            <a:r>
              <a:rPr sz="2400" b="1" dirty="0">
                <a:latin typeface="Times New Roman"/>
                <a:cs typeface="Times New Roman"/>
              </a:rPr>
              <a:t>hospitals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5000" y="2438400"/>
            <a:ext cx="28956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855980"/>
            <a:chOff x="-12700" y="0"/>
            <a:chExt cx="9169400" cy="855980"/>
          </a:xfrm>
        </p:grpSpPr>
        <p:sp>
          <p:nvSpPr>
            <p:cNvPr id="3" name="object 3"/>
            <p:cNvSpPr/>
            <p:nvPr/>
          </p:nvSpPr>
          <p:spPr>
            <a:xfrm>
              <a:off x="0" y="7937"/>
              <a:ext cx="9144000" cy="830580"/>
            </a:xfrm>
            <a:custGeom>
              <a:avLst/>
              <a:gdLst/>
              <a:ahLst/>
              <a:cxnLst/>
              <a:rect l="l" t="t" r="r" b="b"/>
              <a:pathLst>
                <a:path w="9144000" h="830580">
                  <a:moveTo>
                    <a:pt x="9144000" y="0"/>
                  </a:moveTo>
                  <a:lnTo>
                    <a:pt x="0" y="0"/>
                  </a:lnTo>
                  <a:lnTo>
                    <a:pt x="0" y="830262"/>
                  </a:lnTo>
                  <a:lnTo>
                    <a:pt x="9144000" y="8302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937"/>
              <a:ext cx="9144000" cy="830580"/>
            </a:xfrm>
            <a:custGeom>
              <a:avLst/>
              <a:gdLst/>
              <a:ahLst/>
              <a:cxnLst/>
              <a:rect l="l" t="t" r="r" b="b"/>
              <a:pathLst>
                <a:path w="9144000" h="830580">
                  <a:moveTo>
                    <a:pt x="0" y="830262"/>
                  </a:moveTo>
                  <a:lnTo>
                    <a:pt x="9144000" y="8302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0262"/>
                  </a:lnTo>
                  <a:close/>
                </a:path>
              </a:pathLst>
            </a:custGeom>
            <a:ln w="25400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13585" y="186308"/>
            <a:ext cx="511429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>
                <a:solidFill>
                  <a:srgbClr val="FFFFFF"/>
                </a:solidFill>
                <a:latin typeface="Tahoma"/>
                <a:cs typeface="Tahoma"/>
              </a:rPr>
              <a:t>Types of DOMESTIC</a:t>
            </a:r>
            <a:r>
              <a:rPr sz="2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dirty="0">
                <a:solidFill>
                  <a:srgbClr val="FFFFFF"/>
                </a:solidFill>
                <a:latin typeface="Tahoma"/>
                <a:cs typeface="Tahoma"/>
              </a:rPr>
              <a:t>WASTE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" y="5068913"/>
            <a:ext cx="3352800" cy="129540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1536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10"/>
              </a:spcBef>
            </a:pPr>
            <a:r>
              <a:rPr sz="2400" spc="-10" dirty="0">
                <a:latin typeface="Times New Roman"/>
                <a:cs typeface="Times New Roman"/>
              </a:rPr>
              <a:t>Organic </a:t>
            </a:r>
            <a:r>
              <a:rPr sz="2400" spc="-5" dirty="0"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decay</a:t>
            </a:r>
            <a:endParaRPr sz="2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1435"/>
              </a:spcBef>
            </a:pPr>
            <a:r>
              <a:rPr sz="2400" dirty="0">
                <a:latin typeface="Times New Roman"/>
                <a:cs typeface="Times New Roman"/>
              </a:rPr>
              <a:t>e.g.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food.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859916"/>
            <a:ext cx="2514600" cy="6096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812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640"/>
              </a:spcBef>
            </a:pPr>
            <a:r>
              <a:rPr sz="2900" b="1" spc="-5" dirty="0">
                <a:solidFill>
                  <a:srgbClr val="C00000"/>
                </a:solidFill>
                <a:latin typeface="Tahoma"/>
                <a:cs typeface="Tahoma"/>
              </a:rPr>
              <a:t>organic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7800" y="1191945"/>
            <a:ext cx="2857500" cy="664210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10858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855"/>
              </a:spcBef>
            </a:pPr>
            <a:r>
              <a:rPr sz="2900" b="1" spc="-5" dirty="0">
                <a:solidFill>
                  <a:srgbClr val="C00000"/>
                </a:solidFill>
                <a:latin typeface="Tahoma"/>
                <a:cs typeface="Tahoma"/>
              </a:rPr>
              <a:t>non-organic</a:t>
            </a:r>
            <a:endParaRPr sz="29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39564" y="2425700"/>
            <a:ext cx="2307590" cy="2195195"/>
            <a:chOff x="4639564" y="2425700"/>
            <a:chExt cx="2307590" cy="2195195"/>
          </a:xfrm>
        </p:grpSpPr>
        <p:sp>
          <p:nvSpPr>
            <p:cNvPr id="10" name="object 10"/>
            <p:cNvSpPr/>
            <p:nvPr/>
          </p:nvSpPr>
          <p:spPr>
            <a:xfrm>
              <a:off x="4652264" y="2438400"/>
              <a:ext cx="2282190" cy="2169795"/>
            </a:xfrm>
            <a:custGeom>
              <a:avLst/>
              <a:gdLst/>
              <a:ahLst/>
              <a:cxnLst/>
              <a:rect l="l" t="t" r="r" b="b"/>
              <a:pathLst>
                <a:path w="2282190" h="2169795">
                  <a:moveTo>
                    <a:pt x="1140968" y="0"/>
                  </a:moveTo>
                  <a:lnTo>
                    <a:pt x="1091472" y="1002"/>
                  </a:lnTo>
                  <a:lnTo>
                    <a:pt x="1042515" y="3982"/>
                  </a:lnTo>
                  <a:lnTo>
                    <a:pt x="994141" y="8899"/>
                  </a:lnTo>
                  <a:lnTo>
                    <a:pt x="946390" y="15713"/>
                  </a:lnTo>
                  <a:lnTo>
                    <a:pt x="899307" y="24382"/>
                  </a:lnTo>
                  <a:lnTo>
                    <a:pt x="852933" y="34865"/>
                  </a:lnTo>
                  <a:lnTo>
                    <a:pt x="807313" y="47123"/>
                  </a:lnTo>
                  <a:lnTo>
                    <a:pt x="762488" y="61114"/>
                  </a:lnTo>
                  <a:lnTo>
                    <a:pt x="718502" y="76798"/>
                  </a:lnTo>
                  <a:lnTo>
                    <a:pt x="675397" y="94134"/>
                  </a:lnTo>
                  <a:lnTo>
                    <a:pt x="633216" y="113081"/>
                  </a:lnTo>
                  <a:lnTo>
                    <a:pt x="592002" y="133598"/>
                  </a:lnTo>
                  <a:lnTo>
                    <a:pt x="551797" y="155645"/>
                  </a:lnTo>
                  <a:lnTo>
                    <a:pt x="512645" y="179181"/>
                  </a:lnTo>
                  <a:lnTo>
                    <a:pt x="474588" y="204165"/>
                  </a:lnTo>
                  <a:lnTo>
                    <a:pt x="437669" y="230557"/>
                  </a:lnTo>
                  <a:lnTo>
                    <a:pt x="401931" y="258315"/>
                  </a:lnTo>
                  <a:lnTo>
                    <a:pt x="367416" y="287400"/>
                  </a:lnTo>
                  <a:lnTo>
                    <a:pt x="334168" y="317769"/>
                  </a:lnTo>
                  <a:lnTo>
                    <a:pt x="302229" y="349384"/>
                  </a:lnTo>
                  <a:lnTo>
                    <a:pt x="271643" y="382202"/>
                  </a:lnTo>
                  <a:lnTo>
                    <a:pt x="242451" y="416183"/>
                  </a:lnTo>
                  <a:lnTo>
                    <a:pt x="214696" y="451287"/>
                  </a:lnTo>
                  <a:lnTo>
                    <a:pt x="188422" y="487472"/>
                  </a:lnTo>
                  <a:lnTo>
                    <a:pt x="163672" y="524699"/>
                  </a:lnTo>
                  <a:lnTo>
                    <a:pt x="140487" y="562925"/>
                  </a:lnTo>
                  <a:lnTo>
                    <a:pt x="118911" y="602111"/>
                  </a:lnTo>
                  <a:lnTo>
                    <a:pt x="98987" y="642216"/>
                  </a:lnTo>
                  <a:lnTo>
                    <a:pt x="80757" y="683199"/>
                  </a:lnTo>
                  <a:lnTo>
                    <a:pt x="64264" y="725019"/>
                  </a:lnTo>
                  <a:lnTo>
                    <a:pt x="49552" y="767635"/>
                  </a:lnTo>
                  <a:lnTo>
                    <a:pt x="36662" y="811008"/>
                  </a:lnTo>
                  <a:lnTo>
                    <a:pt x="25638" y="855095"/>
                  </a:lnTo>
                  <a:lnTo>
                    <a:pt x="16522" y="899857"/>
                  </a:lnTo>
                  <a:lnTo>
                    <a:pt x="9358" y="945253"/>
                  </a:lnTo>
                  <a:lnTo>
                    <a:pt x="4187" y="991241"/>
                  </a:lnTo>
                  <a:lnTo>
                    <a:pt x="1054" y="1037782"/>
                  </a:lnTo>
                  <a:lnTo>
                    <a:pt x="0" y="1084834"/>
                  </a:lnTo>
                  <a:lnTo>
                    <a:pt x="1054" y="1131895"/>
                  </a:lnTo>
                  <a:lnTo>
                    <a:pt x="4187" y="1178445"/>
                  </a:lnTo>
                  <a:lnTo>
                    <a:pt x="9358" y="1224442"/>
                  </a:lnTo>
                  <a:lnTo>
                    <a:pt x="16522" y="1269846"/>
                  </a:lnTo>
                  <a:lnTo>
                    <a:pt x="25638" y="1314616"/>
                  </a:lnTo>
                  <a:lnTo>
                    <a:pt x="36662" y="1358710"/>
                  </a:lnTo>
                  <a:lnTo>
                    <a:pt x="49552" y="1402090"/>
                  </a:lnTo>
                  <a:lnTo>
                    <a:pt x="64264" y="1444713"/>
                  </a:lnTo>
                  <a:lnTo>
                    <a:pt x="80757" y="1486539"/>
                  </a:lnTo>
                  <a:lnTo>
                    <a:pt x="98987" y="1527527"/>
                  </a:lnTo>
                  <a:lnTo>
                    <a:pt x="118911" y="1567637"/>
                  </a:lnTo>
                  <a:lnTo>
                    <a:pt x="140487" y="1606828"/>
                  </a:lnTo>
                  <a:lnTo>
                    <a:pt x="163672" y="1645059"/>
                  </a:lnTo>
                  <a:lnTo>
                    <a:pt x="188422" y="1682290"/>
                  </a:lnTo>
                  <a:lnTo>
                    <a:pt x="214696" y="1718479"/>
                  </a:lnTo>
                  <a:lnTo>
                    <a:pt x="242451" y="1753586"/>
                  </a:lnTo>
                  <a:lnTo>
                    <a:pt x="271643" y="1787571"/>
                  </a:lnTo>
                  <a:lnTo>
                    <a:pt x="302229" y="1820392"/>
                  </a:lnTo>
                  <a:lnTo>
                    <a:pt x="334168" y="1852009"/>
                  </a:lnTo>
                  <a:lnTo>
                    <a:pt x="367416" y="1882381"/>
                  </a:lnTo>
                  <a:lnTo>
                    <a:pt x="401931" y="1911468"/>
                  </a:lnTo>
                  <a:lnTo>
                    <a:pt x="437669" y="1939228"/>
                  </a:lnTo>
                  <a:lnTo>
                    <a:pt x="474588" y="1965621"/>
                  </a:lnTo>
                  <a:lnTo>
                    <a:pt x="512645" y="1990607"/>
                  </a:lnTo>
                  <a:lnTo>
                    <a:pt x="551797" y="2014144"/>
                  </a:lnTo>
                  <a:lnTo>
                    <a:pt x="592002" y="2036192"/>
                  </a:lnTo>
                  <a:lnTo>
                    <a:pt x="633216" y="2056710"/>
                  </a:lnTo>
                  <a:lnTo>
                    <a:pt x="675397" y="2075658"/>
                  </a:lnTo>
                  <a:lnTo>
                    <a:pt x="718502" y="2092994"/>
                  </a:lnTo>
                  <a:lnTo>
                    <a:pt x="762488" y="2108678"/>
                  </a:lnTo>
                  <a:lnTo>
                    <a:pt x="807313" y="2122670"/>
                  </a:lnTo>
                  <a:lnTo>
                    <a:pt x="852933" y="2134928"/>
                  </a:lnTo>
                  <a:lnTo>
                    <a:pt x="899307" y="2145412"/>
                  </a:lnTo>
                  <a:lnTo>
                    <a:pt x="946390" y="2154081"/>
                  </a:lnTo>
                  <a:lnTo>
                    <a:pt x="994141" y="2160895"/>
                  </a:lnTo>
                  <a:lnTo>
                    <a:pt x="1042515" y="2165812"/>
                  </a:lnTo>
                  <a:lnTo>
                    <a:pt x="1091472" y="2168792"/>
                  </a:lnTo>
                  <a:lnTo>
                    <a:pt x="1140968" y="2169795"/>
                  </a:lnTo>
                  <a:lnTo>
                    <a:pt x="1190463" y="2168792"/>
                  </a:lnTo>
                  <a:lnTo>
                    <a:pt x="1239420" y="2165812"/>
                  </a:lnTo>
                  <a:lnTo>
                    <a:pt x="1287794" y="2160895"/>
                  </a:lnTo>
                  <a:lnTo>
                    <a:pt x="1335545" y="2154081"/>
                  </a:lnTo>
                  <a:lnTo>
                    <a:pt x="1382628" y="2145412"/>
                  </a:lnTo>
                  <a:lnTo>
                    <a:pt x="1429002" y="2134928"/>
                  </a:lnTo>
                  <a:lnTo>
                    <a:pt x="1474622" y="2122670"/>
                  </a:lnTo>
                  <a:lnTo>
                    <a:pt x="1519447" y="2108678"/>
                  </a:lnTo>
                  <a:lnTo>
                    <a:pt x="1563433" y="2092994"/>
                  </a:lnTo>
                  <a:lnTo>
                    <a:pt x="1606538" y="2075658"/>
                  </a:lnTo>
                  <a:lnTo>
                    <a:pt x="1648719" y="2056710"/>
                  </a:lnTo>
                  <a:lnTo>
                    <a:pt x="1689933" y="2036192"/>
                  </a:lnTo>
                  <a:lnTo>
                    <a:pt x="1730138" y="2014144"/>
                  </a:lnTo>
                  <a:lnTo>
                    <a:pt x="1769290" y="1990607"/>
                  </a:lnTo>
                  <a:lnTo>
                    <a:pt x="1807347" y="1965621"/>
                  </a:lnTo>
                  <a:lnTo>
                    <a:pt x="1844266" y="1939228"/>
                  </a:lnTo>
                  <a:lnTo>
                    <a:pt x="1880004" y="1911468"/>
                  </a:lnTo>
                  <a:lnTo>
                    <a:pt x="1914519" y="1882381"/>
                  </a:lnTo>
                  <a:lnTo>
                    <a:pt x="1947767" y="1852009"/>
                  </a:lnTo>
                  <a:lnTo>
                    <a:pt x="1979706" y="1820392"/>
                  </a:lnTo>
                  <a:lnTo>
                    <a:pt x="2010292" y="1787571"/>
                  </a:lnTo>
                  <a:lnTo>
                    <a:pt x="2039484" y="1753586"/>
                  </a:lnTo>
                  <a:lnTo>
                    <a:pt x="2067239" y="1718479"/>
                  </a:lnTo>
                  <a:lnTo>
                    <a:pt x="2093513" y="1682290"/>
                  </a:lnTo>
                  <a:lnTo>
                    <a:pt x="2118263" y="1645059"/>
                  </a:lnTo>
                  <a:lnTo>
                    <a:pt x="2141448" y="1606828"/>
                  </a:lnTo>
                  <a:lnTo>
                    <a:pt x="2163024" y="1567637"/>
                  </a:lnTo>
                  <a:lnTo>
                    <a:pt x="2182948" y="1527527"/>
                  </a:lnTo>
                  <a:lnTo>
                    <a:pt x="2201178" y="1486539"/>
                  </a:lnTo>
                  <a:lnTo>
                    <a:pt x="2217671" y="1444713"/>
                  </a:lnTo>
                  <a:lnTo>
                    <a:pt x="2232383" y="1402090"/>
                  </a:lnTo>
                  <a:lnTo>
                    <a:pt x="2245273" y="1358710"/>
                  </a:lnTo>
                  <a:lnTo>
                    <a:pt x="2256297" y="1314616"/>
                  </a:lnTo>
                  <a:lnTo>
                    <a:pt x="2265413" y="1269846"/>
                  </a:lnTo>
                  <a:lnTo>
                    <a:pt x="2272577" y="1224442"/>
                  </a:lnTo>
                  <a:lnTo>
                    <a:pt x="2277748" y="1178445"/>
                  </a:lnTo>
                  <a:lnTo>
                    <a:pt x="2280881" y="1131895"/>
                  </a:lnTo>
                  <a:lnTo>
                    <a:pt x="2281936" y="1084834"/>
                  </a:lnTo>
                  <a:lnTo>
                    <a:pt x="2280881" y="1037782"/>
                  </a:lnTo>
                  <a:lnTo>
                    <a:pt x="2277748" y="991241"/>
                  </a:lnTo>
                  <a:lnTo>
                    <a:pt x="2272577" y="945253"/>
                  </a:lnTo>
                  <a:lnTo>
                    <a:pt x="2265413" y="899857"/>
                  </a:lnTo>
                  <a:lnTo>
                    <a:pt x="2256297" y="855095"/>
                  </a:lnTo>
                  <a:lnTo>
                    <a:pt x="2245273" y="811008"/>
                  </a:lnTo>
                  <a:lnTo>
                    <a:pt x="2232383" y="767635"/>
                  </a:lnTo>
                  <a:lnTo>
                    <a:pt x="2217671" y="725019"/>
                  </a:lnTo>
                  <a:lnTo>
                    <a:pt x="2201178" y="683199"/>
                  </a:lnTo>
                  <a:lnTo>
                    <a:pt x="2182948" y="642216"/>
                  </a:lnTo>
                  <a:lnTo>
                    <a:pt x="2163024" y="602111"/>
                  </a:lnTo>
                  <a:lnTo>
                    <a:pt x="2141448" y="562925"/>
                  </a:lnTo>
                  <a:lnTo>
                    <a:pt x="2118263" y="524699"/>
                  </a:lnTo>
                  <a:lnTo>
                    <a:pt x="2093513" y="487472"/>
                  </a:lnTo>
                  <a:lnTo>
                    <a:pt x="2067239" y="451287"/>
                  </a:lnTo>
                  <a:lnTo>
                    <a:pt x="2039484" y="416183"/>
                  </a:lnTo>
                  <a:lnTo>
                    <a:pt x="2010292" y="382202"/>
                  </a:lnTo>
                  <a:lnTo>
                    <a:pt x="1979706" y="349384"/>
                  </a:lnTo>
                  <a:lnTo>
                    <a:pt x="1947767" y="317769"/>
                  </a:lnTo>
                  <a:lnTo>
                    <a:pt x="1914519" y="287400"/>
                  </a:lnTo>
                  <a:lnTo>
                    <a:pt x="1880004" y="258315"/>
                  </a:lnTo>
                  <a:lnTo>
                    <a:pt x="1844266" y="230557"/>
                  </a:lnTo>
                  <a:lnTo>
                    <a:pt x="1807347" y="204165"/>
                  </a:lnTo>
                  <a:lnTo>
                    <a:pt x="1769290" y="179181"/>
                  </a:lnTo>
                  <a:lnTo>
                    <a:pt x="1730138" y="155645"/>
                  </a:lnTo>
                  <a:lnTo>
                    <a:pt x="1689933" y="133598"/>
                  </a:lnTo>
                  <a:lnTo>
                    <a:pt x="1648719" y="113081"/>
                  </a:lnTo>
                  <a:lnTo>
                    <a:pt x="1606538" y="94134"/>
                  </a:lnTo>
                  <a:lnTo>
                    <a:pt x="1563433" y="76798"/>
                  </a:lnTo>
                  <a:lnTo>
                    <a:pt x="1519447" y="61114"/>
                  </a:lnTo>
                  <a:lnTo>
                    <a:pt x="1474622" y="47123"/>
                  </a:lnTo>
                  <a:lnTo>
                    <a:pt x="1429002" y="34865"/>
                  </a:lnTo>
                  <a:lnTo>
                    <a:pt x="1382628" y="24382"/>
                  </a:lnTo>
                  <a:lnTo>
                    <a:pt x="1335545" y="15713"/>
                  </a:lnTo>
                  <a:lnTo>
                    <a:pt x="1287794" y="8899"/>
                  </a:lnTo>
                  <a:lnTo>
                    <a:pt x="1239420" y="3982"/>
                  </a:lnTo>
                  <a:lnTo>
                    <a:pt x="1190463" y="1002"/>
                  </a:lnTo>
                  <a:lnTo>
                    <a:pt x="1140968" y="0"/>
                  </a:lnTo>
                  <a:close/>
                </a:path>
              </a:pathLst>
            </a:custGeom>
            <a:solidFill>
              <a:srgbClr val="F8F8F8">
                <a:alpha val="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52264" y="2438400"/>
              <a:ext cx="2282190" cy="2169795"/>
            </a:xfrm>
            <a:custGeom>
              <a:avLst/>
              <a:gdLst/>
              <a:ahLst/>
              <a:cxnLst/>
              <a:rect l="l" t="t" r="r" b="b"/>
              <a:pathLst>
                <a:path w="2282190" h="2169795">
                  <a:moveTo>
                    <a:pt x="0" y="1084834"/>
                  </a:moveTo>
                  <a:lnTo>
                    <a:pt x="1054" y="1037782"/>
                  </a:lnTo>
                  <a:lnTo>
                    <a:pt x="4187" y="991241"/>
                  </a:lnTo>
                  <a:lnTo>
                    <a:pt x="9358" y="945253"/>
                  </a:lnTo>
                  <a:lnTo>
                    <a:pt x="16522" y="899857"/>
                  </a:lnTo>
                  <a:lnTo>
                    <a:pt x="25638" y="855095"/>
                  </a:lnTo>
                  <a:lnTo>
                    <a:pt x="36662" y="811008"/>
                  </a:lnTo>
                  <a:lnTo>
                    <a:pt x="49552" y="767635"/>
                  </a:lnTo>
                  <a:lnTo>
                    <a:pt x="64264" y="725019"/>
                  </a:lnTo>
                  <a:lnTo>
                    <a:pt x="80757" y="683199"/>
                  </a:lnTo>
                  <a:lnTo>
                    <a:pt x="98987" y="642216"/>
                  </a:lnTo>
                  <a:lnTo>
                    <a:pt x="118911" y="602111"/>
                  </a:lnTo>
                  <a:lnTo>
                    <a:pt x="140487" y="562925"/>
                  </a:lnTo>
                  <a:lnTo>
                    <a:pt x="163672" y="524699"/>
                  </a:lnTo>
                  <a:lnTo>
                    <a:pt x="188422" y="487472"/>
                  </a:lnTo>
                  <a:lnTo>
                    <a:pt x="214696" y="451287"/>
                  </a:lnTo>
                  <a:lnTo>
                    <a:pt x="242451" y="416183"/>
                  </a:lnTo>
                  <a:lnTo>
                    <a:pt x="271643" y="382202"/>
                  </a:lnTo>
                  <a:lnTo>
                    <a:pt x="302229" y="349384"/>
                  </a:lnTo>
                  <a:lnTo>
                    <a:pt x="334168" y="317769"/>
                  </a:lnTo>
                  <a:lnTo>
                    <a:pt x="367416" y="287400"/>
                  </a:lnTo>
                  <a:lnTo>
                    <a:pt x="401931" y="258315"/>
                  </a:lnTo>
                  <a:lnTo>
                    <a:pt x="437669" y="230557"/>
                  </a:lnTo>
                  <a:lnTo>
                    <a:pt x="474588" y="204165"/>
                  </a:lnTo>
                  <a:lnTo>
                    <a:pt x="512645" y="179181"/>
                  </a:lnTo>
                  <a:lnTo>
                    <a:pt x="551797" y="155645"/>
                  </a:lnTo>
                  <a:lnTo>
                    <a:pt x="592002" y="133598"/>
                  </a:lnTo>
                  <a:lnTo>
                    <a:pt x="633216" y="113081"/>
                  </a:lnTo>
                  <a:lnTo>
                    <a:pt x="675397" y="94134"/>
                  </a:lnTo>
                  <a:lnTo>
                    <a:pt x="718502" y="76798"/>
                  </a:lnTo>
                  <a:lnTo>
                    <a:pt x="762488" y="61114"/>
                  </a:lnTo>
                  <a:lnTo>
                    <a:pt x="807313" y="47123"/>
                  </a:lnTo>
                  <a:lnTo>
                    <a:pt x="852933" y="34865"/>
                  </a:lnTo>
                  <a:lnTo>
                    <a:pt x="899307" y="24382"/>
                  </a:lnTo>
                  <a:lnTo>
                    <a:pt x="946390" y="15713"/>
                  </a:lnTo>
                  <a:lnTo>
                    <a:pt x="994141" y="8899"/>
                  </a:lnTo>
                  <a:lnTo>
                    <a:pt x="1042515" y="3982"/>
                  </a:lnTo>
                  <a:lnTo>
                    <a:pt x="1091472" y="1002"/>
                  </a:lnTo>
                  <a:lnTo>
                    <a:pt x="1140968" y="0"/>
                  </a:lnTo>
                  <a:lnTo>
                    <a:pt x="1190463" y="1002"/>
                  </a:lnTo>
                  <a:lnTo>
                    <a:pt x="1239420" y="3982"/>
                  </a:lnTo>
                  <a:lnTo>
                    <a:pt x="1287794" y="8899"/>
                  </a:lnTo>
                  <a:lnTo>
                    <a:pt x="1335545" y="15713"/>
                  </a:lnTo>
                  <a:lnTo>
                    <a:pt x="1382628" y="24382"/>
                  </a:lnTo>
                  <a:lnTo>
                    <a:pt x="1429002" y="34865"/>
                  </a:lnTo>
                  <a:lnTo>
                    <a:pt x="1474622" y="47123"/>
                  </a:lnTo>
                  <a:lnTo>
                    <a:pt x="1519447" y="61114"/>
                  </a:lnTo>
                  <a:lnTo>
                    <a:pt x="1563433" y="76798"/>
                  </a:lnTo>
                  <a:lnTo>
                    <a:pt x="1606538" y="94134"/>
                  </a:lnTo>
                  <a:lnTo>
                    <a:pt x="1648719" y="113081"/>
                  </a:lnTo>
                  <a:lnTo>
                    <a:pt x="1689933" y="133598"/>
                  </a:lnTo>
                  <a:lnTo>
                    <a:pt x="1730138" y="155645"/>
                  </a:lnTo>
                  <a:lnTo>
                    <a:pt x="1769290" y="179181"/>
                  </a:lnTo>
                  <a:lnTo>
                    <a:pt x="1807347" y="204165"/>
                  </a:lnTo>
                  <a:lnTo>
                    <a:pt x="1844266" y="230557"/>
                  </a:lnTo>
                  <a:lnTo>
                    <a:pt x="1880004" y="258315"/>
                  </a:lnTo>
                  <a:lnTo>
                    <a:pt x="1914519" y="287400"/>
                  </a:lnTo>
                  <a:lnTo>
                    <a:pt x="1947767" y="317769"/>
                  </a:lnTo>
                  <a:lnTo>
                    <a:pt x="1979706" y="349384"/>
                  </a:lnTo>
                  <a:lnTo>
                    <a:pt x="2010292" y="382202"/>
                  </a:lnTo>
                  <a:lnTo>
                    <a:pt x="2039484" y="416183"/>
                  </a:lnTo>
                  <a:lnTo>
                    <a:pt x="2067239" y="451287"/>
                  </a:lnTo>
                  <a:lnTo>
                    <a:pt x="2093513" y="487472"/>
                  </a:lnTo>
                  <a:lnTo>
                    <a:pt x="2118263" y="524699"/>
                  </a:lnTo>
                  <a:lnTo>
                    <a:pt x="2141448" y="562925"/>
                  </a:lnTo>
                  <a:lnTo>
                    <a:pt x="2163024" y="602111"/>
                  </a:lnTo>
                  <a:lnTo>
                    <a:pt x="2182948" y="642216"/>
                  </a:lnTo>
                  <a:lnTo>
                    <a:pt x="2201178" y="683199"/>
                  </a:lnTo>
                  <a:lnTo>
                    <a:pt x="2217671" y="725019"/>
                  </a:lnTo>
                  <a:lnTo>
                    <a:pt x="2232383" y="767635"/>
                  </a:lnTo>
                  <a:lnTo>
                    <a:pt x="2245273" y="811008"/>
                  </a:lnTo>
                  <a:lnTo>
                    <a:pt x="2256297" y="855095"/>
                  </a:lnTo>
                  <a:lnTo>
                    <a:pt x="2265413" y="899857"/>
                  </a:lnTo>
                  <a:lnTo>
                    <a:pt x="2272577" y="945253"/>
                  </a:lnTo>
                  <a:lnTo>
                    <a:pt x="2277748" y="991241"/>
                  </a:lnTo>
                  <a:lnTo>
                    <a:pt x="2280881" y="1037782"/>
                  </a:lnTo>
                  <a:lnTo>
                    <a:pt x="2281936" y="1084834"/>
                  </a:lnTo>
                  <a:lnTo>
                    <a:pt x="2280881" y="1131895"/>
                  </a:lnTo>
                  <a:lnTo>
                    <a:pt x="2277748" y="1178445"/>
                  </a:lnTo>
                  <a:lnTo>
                    <a:pt x="2272577" y="1224442"/>
                  </a:lnTo>
                  <a:lnTo>
                    <a:pt x="2265413" y="1269846"/>
                  </a:lnTo>
                  <a:lnTo>
                    <a:pt x="2256297" y="1314616"/>
                  </a:lnTo>
                  <a:lnTo>
                    <a:pt x="2245273" y="1358710"/>
                  </a:lnTo>
                  <a:lnTo>
                    <a:pt x="2232383" y="1402090"/>
                  </a:lnTo>
                  <a:lnTo>
                    <a:pt x="2217671" y="1444713"/>
                  </a:lnTo>
                  <a:lnTo>
                    <a:pt x="2201178" y="1486539"/>
                  </a:lnTo>
                  <a:lnTo>
                    <a:pt x="2182948" y="1527527"/>
                  </a:lnTo>
                  <a:lnTo>
                    <a:pt x="2163024" y="1567637"/>
                  </a:lnTo>
                  <a:lnTo>
                    <a:pt x="2141448" y="1606828"/>
                  </a:lnTo>
                  <a:lnTo>
                    <a:pt x="2118263" y="1645059"/>
                  </a:lnTo>
                  <a:lnTo>
                    <a:pt x="2093513" y="1682290"/>
                  </a:lnTo>
                  <a:lnTo>
                    <a:pt x="2067239" y="1718479"/>
                  </a:lnTo>
                  <a:lnTo>
                    <a:pt x="2039484" y="1753586"/>
                  </a:lnTo>
                  <a:lnTo>
                    <a:pt x="2010292" y="1787571"/>
                  </a:lnTo>
                  <a:lnTo>
                    <a:pt x="1979706" y="1820392"/>
                  </a:lnTo>
                  <a:lnTo>
                    <a:pt x="1947767" y="1852009"/>
                  </a:lnTo>
                  <a:lnTo>
                    <a:pt x="1914519" y="1882381"/>
                  </a:lnTo>
                  <a:lnTo>
                    <a:pt x="1880004" y="1911468"/>
                  </a:lnTo>
                  <a:lnTo>
                    <a:pt x="1844266" y="1939228"/>
                  </a:lnTo>
                  <a:lnTo>
                    <a:pt x="1807347" y="1965621"/>
                  </a:lnTo>
                  <a:lnTo>
                    <a:pt x="1769290" y="1990607"/>
                  </a:lnTo>
                  <a:lnTo>
                    <a:pt x="1730138" y="2014144"/>
                  </a:lnTo>
                  <a:lnTo>
                    <a:pt x="1689933" y="2036192"/>
                  </a:lnTo>
                  <a:lnTo>
                    <a:pt x="1648719" y="2056710"/>
                  </a:lnTo>
                  <a:lnTo>
                    <a:pt x="1606538" y="2075658"/>
                  </a:lnTo>
                  <a:lnTo>
                    <a:pt x="1563433" y="2092994"/>
                  </a:lnTo>
                  <a:lnTo>
                    <a:pt x="1519447" y="2108678"/>
                  </a:lnTo>
                  <a:lnTo>
                    <a:pt x="1474622" y="2122670"/>
                  </a:lnTo>
                  <a:lnTo>
                    <a:pt x="1429002" y="2134928"/>
                  </a:lnTo>
                  <a:lnTo>
                    <a:pt x="1382628" y="2145412"/>
                  </a:lnTo>
                  <a:lnTo>
                    <a:pt x="1335545" y="2154081"/>
                  </a:lnTo>
                  <a:lnTo>
                    <a:pt x="1287794" y="2160895"/>
                  </a:lnTo>
                  <a:lnTo>
                    <a:pt x="1239420" y="2165812"/>
                  </a:lnTo>
                  <a:lnTo>
                    <a:pt x="1190463" y="2168792"/>
                  </a:lnTo>
                  <a:lnTo>
                    <a:pt x="1140968" y="2169795"/>
                  </a:lnTo>
                  <a:lnTo>
                    <a:pt x="1091472" y="2168792"/>
                  </a:lnTo>
                  <a:lnTo>
                    <a:pt x="1042515" y="2165812"/>
                  </a:lnTo>
                  <a:lnTo>
                    <a:pt x="994141" y="2160895"/>
                  </a:lnTo>
                  <a:lnTo>
                    <a:pt x="946390" y="2154081"/>
                  </a:lnTo>
                  <a:lnTo>
                    <a:pt x="899307" y="2145412"/>
                  </a:lnTo>
                  <a:lnTo>
                    <a:pt x="852933" y="2134928"/>
                  </a:lnTo>
                  <a:lnTo>
                    <a:pt x="807313" y="2122670"/>
                  </a:lnTo>
                  <a:lnTo>
                    <a:pt x="762488" y="2108678"/>
                  </a:lnTo>
                  <a:lnTo>
                    <a:pt x="718502" y="2092994"/>
                  </a:lnTo>
                  <a:lnTo>
                    <a:pt x="675397" y="2075658"/>
                  </a:lnTo>
                  <a:lnTo>
                    <a:pt x="633216" y="2056710"/>
                  </a:lnTo>
                  <a:lnTo>
                    <a:pt x="592002" y="2036192"/>
                  </a:lnTo>
                  <a:lnTo>
                    <a:pt x="551797" y="2014144"/>
                  </a:lnTo>
                  <a:lnTo>
                    <a:pt x="512645" y="1990607"/>
                  </a:lnTo>
                  <a:lnTo>
                    <a:pt x="474588" y="1965621"/>
                  </a:lnTo>
                  <a:lnTo>
                    <a:pt x="437669" y="1939228"/>
                  </a:lnTo>
                  <a:lnTo>
                    <a:pt x="401931" y="1911468"/>
                  </a:lnTo>
                  <a:lnTo>
                    <a:pt x="367416" y="1882381"/>
                  </a:lnTo>
                  <a:lnTo>
                    <a:pt x="334168" y="1852009"/>
                  </a:lnTo>
                  <a:lnTo>
                    <a:pt x="302229" y="1820392"/>
                  </a:lnTo>
                  <a:lnTo>
                    <a:pt x="271643" y="1787571"/>
                  </a:lnTo>
                  <a:lnTo>
                    <a:pt x="242451" y="1753586"/>
                  </a:lnTo>
                  <a:lnTo>
                    <a:pt x="214696" y="1718479"/>
                  </a:lnTo>
                  <a:lnTo>
                    <a:pt x="188422" y="1682290"/>
                  </a:lnTo>
                  <a:lnTo>
                    <a:pt x="163672" y="1645059"/>
                  </a:lnTo>
                  <a:lnTo>
                    <a:pt x="140487" y="1606828"/>
                  </a:lnTo>
                  <a:lnTo>
                    <a:pt x="118911" y="1567637"/>
                  </a:lnTo>
                  <a:lnTo>
                    <a:pt x="98987" y="1527527"/>
                  </a:lnTo>
                  <a:lnTo>
                    <a:pt x="80757" y="1486539"/>
                  </a:lnTo>
                  <a:lnTo>
                    <a:pt x="64264" y="1444713"/>
                  </a:lnTo>
                  <a:lnTo>
                    <a:pt x="49552" y="1402090"/>
                  </a:lnTo>
                  <a:lnTo>
                    <a:pt x="36662" y="1358710"/>
                  </a:lnTo>
                  <a:lnTo>
                    <a:pt x="25638" y="1314616"/>
                  </a:lnTo>
                  <a:lnTo>
                    <a:pt x="16522" y="1269846"/>
                  </a:lnTo>
                  <a:lnTo>
                    <a:pt x="9358" y="1224442"/>
                  </a:lnTo>
                  <a:lnTo>
                    <a:pt x="4187" y="1178445"/>
                  </a:lnTo>
                  <a:lnTo>
                    <a:pt x="1054" y="1131895"/>
                  </a:lnTo>
                  <a:lnTo>
                    <a:pt x="0" y="1084834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137784" y="3925951"/>
            <a:ext cx="13125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001F5F"/>
                </a:solidFill>
                <a:latin typeface="Times New Roman"/>
                <a:cs typeface="Times New Roman"/>
              </a:rPr>
              <a:t>Tin</a:t>
            </a:r>
            <a:r>
              <a:rPr sz="2800" b="1" spc="-6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cans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124450" y="2626995"/>
            <a:ext cx="1223276" cy="14116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097014" y="2315717"/>
            <a:ext cx="1548765" cy="3446145"/>
            <a:chOff x="7097014" y="2315717"/>
            <a:chExt cx="1548765" cy="3446145"/>
          </a:xfrm>
        </p:grpSpPr>
        <p:sp>
          <p:nvSpPr>
            <p:cNvPr id="15" name="object 15"/>
            <p:cNvSpPr/>
            <p:nvPr/>
          </p:nvSpPr>
          <p:spPr>
            <a:xfrm>
              <a:off x="7097014" y="2315717"/>
              <a:ext cx="1548256" cy="25787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97014" y="4376483"/>
              <a:ext cx="1548765" cy="1384935"/>
            </a:xfrm>
            <a:custGeom>
              <a:avLst/>
              <a:gdLst/>
              <a:ahLst/>
              <a:cxnLst/>
              <a:rect l="l" t="t" r="r" b="b"/>
              <a:pathLst>
                <a:path w="1548765" h="1384935">
                  <a:moveTo>
                    <a:pt x="1548256" y="0"/>
                  </a:moveTo>
                  <a:lnTo>
                    <a:pt x="0" y="0"/>
                  </a:lnTo>
                  <a:lnTo>
                    <a:pt x="0" y="1384934"/>
                  </a:lnTo>
                  <a:lnTo>
                    <a:pt x="1548256" y="1384934"/>
                  </a:lnTo>
                  <a:lnTo>
                    <a:pt x="1548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097014" y="4376483"/>
            <a:ext cx="1548765" cy="1384935"/>
          </a:xfrm>
          <a:prstGeom prst="rect">
            <a:avLst/>
          </a:prstGeom>
          <a:ln w="25400">
            <a:solidFill>
              <a:srgbClr val="B1B1B1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 marR="301625">
              <a:lnSpc>
                <a:spcPct val="100000"/>
              </a:lnSpc>
              <a:spcBef>
                <a:spcPts val="265"/>
              </a:spcBef>
            </a:pPr>
            <a:r>
              <a:rPr sz="2800" b="1" spc="-5" dirty="0">
                <a:latin typeface="Times New Roman"/>
                <a:cs typeface="Times New Roman"/>
              </a:rPr>
              <a:t>Plas</a:t>
            </a:r>
            <a:r>
              <a:rPr sz="2800" b="1" dirty="0">
                <a:latin typeface="Times New Roman"/>
                <a:cs typeface="Times New Roman"/>
              </a:rPr>
              <a:t>t</a:t>
            </a:r>
            <a:r>
              <a:rPr sz="2800" b="1" spc="-5" dirty="0">
                <a:latin typeface="Times New Roman"/>
                <a:cs typeface="Times New Roman"/>
              </a:rPr>
              <a:t>ics  </a:t>
            </a:r>
            <a:r>
              <a:rPr sz="2800" b="1" dirty="0">
                <a:latin typeface="Times New Roman"/>
                <a:cs typeface="Times New Roman"/>
              </a:rPr>
              <a:t>and  </a:t>
            </a:r>
            <a:r>
              <a:rPr sz="2800" b="1" spc="-5" dirty="0">
                <a:latin typeface="Times New Roman"/>
                <a:cs typeface="Times New Roman"/>
              </a:rPr>
              <a:t>bottles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200" y="2079751"/>
            <a:ext cx="2918587" cy="20887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855980"/>
            <a:chOff x="-12700" y="0"/>
            <a:chExt cx="9169400" cy="855980"/>
          </a:xfrm>
        </p:grpSpPr>
        <p:sp>
          <p:nvSpPr>
            <p:cNvPr id="3" name="object 3"/>
            <p:cNvSpPr/>
            <p:nvPr/>
          </p:nvSpPr>
          <p:spPr>
            <a:xfrm>
              <a:off x="0" y="7937"/>
              <a:ext cx="9144000" cy="830580"/>
            </a:xfrm>
            <a:custGeom>
              <a:avLst/>
              <a:gdLst/>
              <a:ahLst/>
              <a:cxnLst/>
              <a:rect l="l" t="t" r="r" b="b"/>
              <a:pathLst>
                <a:path w="9144000" h="830580">
                  <a:moveTo>
                    <a:pt x="9144000" y="0"/>
                  </a:moveTo>
                  <a:lnTo>
                    <a:pt x="0" y="0"/>
                  </a:lnTo>
                  <a:lnTo>
                    <a:pt x="0" y="830262"/>
                  </a:lnTo>
                  <a:lnTo>
                    <a:pt x="9144000" y="83026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937"/>
              <a:ext cx="9144000" cy="830580"/>
            </a:xfrm>
            <a:custGeom>
              <a:avLst/>
              <a:gdLst/>
              <a:ahLst/>
              <a:cxnLst/>
              <a:rect l="l" t="t" r="r" b="b"/>
              <a:pathLst>
                <a:path w="9144000" h="830580">
                  <a:moveTo>
                    <a:pt x="0" y="830262"/>
                  </a:moveTo>
                  <a:lnTo>
                    <a:pt x="9144000" y="830262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0262"/>
                  </a:lnTo>
                  <a:close/>
                </a:path>
              </a:pathLst>
            </a:custGeom>
            <a:ln w="25400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96236" y="186308"/>
            <a:ext cx="535178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>
                <a:solidFill>
                  <a:srgbClr val="FFFFFF"/>
                </a:solidFill>
                <a:latin typeface="Tahoma"/>
                <a:cs typeface="Tahoma"/>
              </a:rPr>
              <a:t>Classification of </a:t>
            </a:r>
            <a:r>
              <a:rPr sz="2900" dirty="0">
                <a:solidFill>
                  <a:srgbClr val="FFFFFF"/>
                </a:solidFill>
                <a:latin typeface="Tahoma"/>
                <a:cs typeface="Tahoma"/>
              </a:rPr>
              <a:t>solid</a:t>
            </a:r>
            <a:r>
              <a:rPr sz="29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dirty="0">
                <a:solidFill>
                  <a:srgbClr val="FFFFFF"/>
                </a:solidFill>
                <a:latin typeface="Tahoma"/>
                <a:cs typeface="Tahoma"/>
              </a:rPr>
              <a:t>wastes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2607" y="914438"/>
            <a:ext cx="8324850" cy="7728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2607" y="914438"/>
            <a:ext cx="8324850" cy="77343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40"/>
              </a:spcBef>
            </a:pPr>
            <a:r>
              <a:rPr sz="2800" b="1" spc="-5" dirty="0">
                <a:latin typeface="Times New Roman"/>
                <a:cs typeface="Times New Roman"/>
              </a:rPr>
              <a:t>according to their </a:t>
            </a:r>
            <a:r>
              <a:rPr sz="2800" b="1" spc="-10" dirty="0">
                <a:latin typeface="Times New Roman"/>
                <a:cs typeface="Times New Roman"/>
              </a:rPr>
              <a:t>source </a:t>
            </a:r>
            <a:r>
              <a:rPr sz="2800" b="1" spc="-5" dirty="0">
                <a:latin typeface="Times New Roman"/>
                <a:cs typeface="Times New Roman"/>
              </a:rPr>
              <a:t>of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origin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338" y="2057438"/>
            <a:ext cx="2526030" cy="829310"/>
          </a:xfrm>
          <a:prstGeom prst="rect">
            <a:avLst/>
          </a:prstGeom>
          <a:solidFill>
            <a:srgbClr val="006FC0"/>
          </a:solidFill>
          <a:ln w="25400">
            <a:solidFill>
              <a:srgbClr val="808080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205"/>
              </a:spcBef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Municipal</a:t>
            </a:r>
            <a:r>
              <a:rPr sz="2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waste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93434" y="2057438"/>
            <a:ext cx="2945765" cy="829310"/>
          </a:xfrm>
          <a:prstGeom prst="rect">
            <a:avLst/>
          </a:prstGeom>
          <a:solidFill>
            <a:srgbClr val="00AF50"/>
          </a:solidFill>
          <a:ln w="25400">
            <a:solidFill>
              <a:srgbClr val="808080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205"/>
              </a:spcBef>
            </a:pP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Biomedical</a:t>
            </a:r>
            <a:r>
              <a:rPr sz="2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/hospital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0400" y="2057438"/>
            <a:ext cx="2413000" cy="829310"/>
          </a:xfrm>
          <a:prstGeom prst="rect">
            <a:avLst/>
          </a:prstGeom>
          <a:solidFill>
            <a:srgbClr val="FFFF00"/>
          </a:solidFill>
          <a:ln w="25400">
            <a:solidFill>
              <a:srgbClr val="808080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1205"/>
              </a:spcBef>
            </a:pPr>
            <a:r>
              <a:rPr sz="2400" b="1" dirty="0">
                <a:latin typeface="Times New Roman"/>
                <a:cs typeface="Times New Roman"/>
              </a:rPr>
              <a:t>Industrial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waste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2900" y="2886201"/>
            <a:ext cx="2363470" cy="3110865"/>
            <a:chOff x="342900" y="2886201"/>
            <a:chExt cx="2363470" cy="3110865"/>
          </a:xfrm>
        </p:grpSpPr>
        <p:sp>
          <p:nvSpPr>
            <p:cNvPr id="12" name="object 12"/>
            <p:cNvSpPr/>
            <p:nvPr/>
          </p:nvSpPr>
          <p:spPr>
            <a:xfrm>
              <a:off x="376135" y="2886201"/>
              <a:ext cx="2329688" cy="1505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2900" y="4391952"/>
              <a:ext cx="2362962" cy="16048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075685" y="3124200"/>
            <a:ext cx="2796540" cy="3380740"/>
            <a:chOff x="3075685" y="3124200"/>
            <a:chExt cx="2796540" cy="3380740"/>
          </a:xfrm>
        </p:grpSpPr>
        <p:sp>
          <p:nvSpPr>
            <p:cNvPr id="15" name="object 15"/>
            <p:cNvSpPr/>
            <p:nvPr/>
          </p:nvSpPr>
          <p:spPr>
            <a:xfrm>
              <a:off x="3138042" y="3124200"/>
              <a:ext cx="2733929" cy="1689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75685" y="4782934"/>
              <a:ext cx="2796286" cy="172186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6035421" y="2886201"/>
            <a:ext cx="2857500" cy="2381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863600"/>
            <a:chOff x="-12700" y="0"/>
            <a:chExt cx="9169400" cy="8636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838200"/>
            </a:xfrm>
            <a:custGeom>
              <a:avLst/>
              <a:gdLst/>
              <a:ahLst/>
              <a:cxnLst/>
              <a:rect l="l" t="t" r="r" b="b"/>
              <a:pathLst>
                <a:path w="9144000" h="838200">
                  <a:moveTo>
                    <a:pt x="914400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144000" y="838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838200"/>
            </a:xfrm>
            <a:custGeom>
              <a:avLst/>
              <a:gdLst/>
              <a:ahLst/>
              <a:cxnLst/>
              <a:rect l="l" t="t" r="r" b="b"/>
              <a:pathLst>
                <a:path w="9144000" h="838200">
                  <a:moveTo>
                    <a:pt x="0" y="838200"/>
                  </a:moveTo>
                  <a:lnTo>
                    <a:pt x="9144000" y="838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25400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816" y="159512"/>
            <a:ext cx="59772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Magnitude of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waste</a:t>
            </a:r>
            <a:r>
              <a:rPr sz="32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products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1600161"/>
            <a:ext cx="8382000" cy="5045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3400" y="990587"/>
            <a:ext cx="7848600" cy="369570"/>
          </a:xfrm>
          <a:prstGeom prst="rect">
            <a:avLst/>
          </a:prstGeom>
          <a:ln w="25400">
            <a:solidFill>
              <a:srgbClr val="5F5F5F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300"/>
              </a:spcBef>
            </a:pPr>
            <a:r>
              <a:rPr sz="1800" b="1" dirty="0">
                <a:latin typeface="Times New Roman"/>
                <a:cs typeface="Times New Roman"/>
              </a:rPr>
              <a:t>Municipal </a:t>
            </a:r>
            <a:r>
              <a:rPr sz="1800" b="1" spc="-5" dirty="0">
                <a:latin typeface="Times New Roman"/>
                <a:cs typeface="Times New Roman"/>
              </a:rPr>
              <a:t>solid </a:t>
            </a:r>
            <a:r>
              <a:rPr sz="1800" b="1" dirty="0">
                <a:latin typeface="Times New Roman"/>
                <a:cs typeface="Times New Roman"/>
              </a:rPr>
              <a:t>waste </a:t>
            </a:r>
            <a:r>
              <a:rPr sz="1800" spc="-5" dirty="0">
                <a:latin typeface="Times New Roman"/>
                <a:cs typeface="Times New Roman"/>
              </a:rPr>
              <a:t>(MSW) </a:t>
            </a:r>
            <a:r>
              <a:rPr sz="1800" dirty="0">
                <a:latin typeface="Times New Roman"/>
                <a:cs typeface="Times New Roman"/>
              </a:rPr>
              <a:t>management in China from 1980 to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2013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34" y="0"/>
            <a:ext cx="9150350" cy="863600"/>
            <a:chOff x="6634" y="0"/>
            <a:chExt cx="9150350" cy="863600"/>
          </a:xfrm>
        </p:grpSpPr>
        <p:sp>
          <p:nvSpPr>
            <p:cNvPr id="3" name="object 3"/>
            <p:cNvSpPr/>
            <p:nvPr/>
          </p:nvSpPr>
          <p:spPr>
            <a:xfrm>
              <a:off x="19334" y="0"/>
              <a:ext cx="9124950" cy="838200"/>
            </a:xfrm>
            <a:custGeom>
              <a:avLst/>
              <a:gdLst/>
              <a:ahLst/>
              <a:cxnLst/>
              <a:rect l="l" t="t" r="r" b="b"/>
              <a:pathLst>
                <a:path w="9124950" h="838200">
                  <a:moveTo>
                    <a:pt x="9124696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124696" y="838200"/>
                  </a:lnTo>
                  <a:lnTo>
                    <a:pt x="9124696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334" y="0"/>
              <a:ext cx="9124950" cy="838200"/>
            </a:xfrm>
            <a:custGeom>
              <a:avLst/>
              <a:gdLst/>
              <a:ahLst/>
              <a:cxnLst/>
              <a:rect l="l" t="t" r="r" b="b"/>
              <a:pathLst>
                <a:path w="9124950" h="838200">
                  <a:moveTo>
                    <a:pt x="0" y="838200"/>
                  </a:moveTo>
                  <a:lnTo>
                    <a:pt x="9124696" y="838200"/>
                  </a:lnTo>
                  <a:lnTo>
                    <a:pt x="9124696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25400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839" y="159512"/>
            <a:ext cx="8928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Past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Projected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global waste</a:t>
            </a:r>
            <a:r>
              <a:rPr sz="32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generation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914400"/>
            <a:ext cx="9144000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95400" y="1281506"/>
            <a:ext cx="5105400" cy="1200785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167640">
              <a:lnSpc>
                <a:spcPct val="100000"/>
              </a:lnSpc>
              <a:spcBef>
                <a:spcPts val="1200"/>
              </a:spcBef>
            </a:pPr>
            <a:r>
              <a:rPr sz="2400" dirty="0">
                <a:latin typeface="Times New Roman"/>
                <a:cs typeface="Times New Roman"/>
              </a:rPr>
              <a:t>Global waste generation in 2100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endParaRPr sz="24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1440"/>
              </a:spcBef>
            </a:pPr>
            <a:r>
              <a:rPr sz="2400" spc="-5" dirty="0">
                <a:latin typeface="Times New Roman"/>
                <a:cs typeface="Times New Roman"/>
              </a:rPr>
              <a:t>estimated </a:t>
            </a:r>
            <a:r>
              <a:rPr sz="2400" dirty="0">
                <a:latin typeface="Times New Roman"/>
                <a:cs typeface="Times New Roman"/>
              </a:rPr>
              <a:t>to be 2.9 </a:t>
            </a:r>
            <a:r>
              <a:rPr sz="2400" spc="-5" dirty="0">
                <a:latin typeface="Times New Roman"/>
                <a:cs typeface="Times New Roman"/>
              </a:rPr>
              <a:t>times </a:t>
            </a:r>
            <a:r>
              <a:rPr sz="2400" dirty="0">
                <a:latin typeface="Times New Roman"/>
                <a:cs typeface="Times New Roman"/>
              </a:rPr>
              <a:t>that in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2010.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4461" y="220471"/>
            <a:ext cx="833882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Tahoma"/>
                <a:cs typeface="Tahoma"/>
              </a:rPr>
              <a:t>Waste management hierarchy </a:t>
            </a:r>
            <a:r>
              <a:rPr sz="2900" spc="-5" dirty="0">
                <a:latin typeface="Tahoma"/>
                <a:cs typeface="Tahoma"/>
              </a:rPr>
              <a:t>(UNEP,</a:t>
            </a:r>
            <a:r>
              <a:rPr sz="2900" spc="-8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2011).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415923"/>
            <a:ext cx="423989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lr>
                <a:srgbClr val="C00000"/>
              </a:buClr>
              <a:buFont typeface="Wingdings"/>
              <a:buChar char=""/>
              <a:tabLst>
                <a:tab pos="431165" algn="l"/>
                <a:tab pos="431800" algn="l"/>
              </a:tabLst>
            </a:pPr>
            <a:r>
              <a:rPr dirty="0"/>
              <a:t>	</a:t>
            </a:r>
            <a:r>
              <a:rPr sz="2400" b="1" spc="-5" dirty="0">
                <a:latin typeface="Times New Roman"/>
                <a:cs typeface="Times New Roman"/>
              </a:rPr>
              <a:t>preventing waste </a:t>
            </a:r>
            <a:r>
              <a:rPr sz="2400" dirty="0">
                <a:latin typeface="Times New Roman"/>
                <a:cs typeface="Times New Roman"/>
              </a:rPr>
              <a:t>through  </a:t>
            </a:r>
            <a:r>
              <a:rPr sz="2400" spc="-10" dirty="0">
                <a:latin typeface="Times New Roman"/>
                <a:cs typeface="Times New Roman"/>
              </a:rPr>
              <a:t>efficient </a:t>
            </a:r>
            <a:r>
              <a:rPr sz="2400" spc="-5" dirty="0">
                <a:latin typeface="Times New Roman"/>
                <a:cs typeface="Times New Roman"/>
              </a:rPr>
              <a:t>use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resources </a:t>
            </a:r>
            <a:r>
              <a:rPr sz="2400" dirty="0">
                <a:latin typeface="Times New Roman"/>
                <a:cs typeface="Times New Roman"/>
              </a:rPr>
              <a:t>and  </a:t>
            </a:r>
            <a:r>
              <a:rPr sz="2400" spc="-5" dirty="0">
                <a:latin typeface="Times New Roman"/>
                <a:cs typeface="Times New Roman"/>
              </a:rPr>
              <a:t>raw materials is </a:t>
            </a:r>
            <a:r>
              <a:rPr sz="2400" dirty="0">
                <a:latin typeface="Times New Roman"/>
                <a:cs typeface="Times New Roman"/>
              </a:rPr>
              <a:t>the best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option.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Re-using </a:t>
            </a:r>
            <a:r>
              <a:rPr sz="2400" dirty="0">
                <a:latin typeface="Times New Roman"/>
                <a:cs typeface="Times New Roman"/>
              </a:rPr>
              <a:t>discarded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goods</a:t>
            </a:r>
            <a:endParaRPr sz="2400">
              <a:latin typeface="Times New Roman"/>
              <a:cs typeface="Times New Roman"/>
            </a:endParaRPr>
          </a:p>
          <a:p>
            <a:pPr marL="355600" marR="401320">
              <a:lnSpc>
                <a:spcPct val="150000"/>
              </a:lnSpc>
            </a:pPr>
            <a:r>
              <a:rPr sz="2400" spc="-5" dirty="0">
                <a:latin typeface="Times New Roman"/>
                <a:cs typeface="Times New Roman"/>
              </a:rPr>
              <a:t>without </a:t>
            </a:r>
            <a:r>
              <a:rPr sz="2400" dirty="0">
                <a:latin typeface="Times New Roman"/>
                <a:cs typeface="Times New Roman"/>
              </a:rPr>
              <a:t>reprocessing or  </a:t>
            </a:r>
            <a:r>
              <a:rPr sz="2400" spc="-5" dirty="0">
                <a:latin typeface="Times New Roman"/>
                <a:cs typeface="Times New Roman"/>
              </a:rPr>
              <a:t>remanufacture is assumed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 provide greater savings in  resource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consumption.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66966" y="1143000"/>
            <a:ext cx="4045585" cy="5486400"/>
            <a:chOff x="4766966" y="1143000"/>
            <a:chExt cx="4045585" cy="5486400"/>
          </a:xfrm>
        </p:grpSpPr>
        <p:sp>
          <p:nvSpPr>
            <p:cNvPr id="5" name="object 5"/>
            <p:cNvSpPr/>
            <p:nvPr/>
          </p:nvSpPr>
          <p:spPr>
            <a:xfrm>
              <a:off x="4766966" y="1143000"/>
              <a:ext cx="4045489" cy="5486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0" y="1752600"/>
              <a:ext cx="3352800" cy="609600"/>
            </a:xfrm>
            <a:custGeom>
              <a:avLst/>
              <a:gdLst/>
              <a:ahLst/>
              <a:cxnLst/>
              <a:rect l="l" t="t" r="r" b="b"/>
              <a:pathLst>
                <a:path w="3352800" h="609600">
                  <a:moveTo>
                    <a:pt x="32512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3251200" y="609600"/>
                  </a:lnTo>
                  <a:lnTo>
                    <a:pt x="3290756" y="601618"/>
                  </a:lnTo>
                  <a:lnTo>
                    <a:pt x="3323050" y="579850"/>
                  </a:lnTo>
                  <a:lnTo>
                    <a:pt x="3344818" y="547556"/>
                  </a:lnTo>
                  <a:lnTo>
                    <a:pt x="3352800" y="508000"/>
                  </a:lnTo>
                  <a:lnTo>
                    <a:pt x="3352800" y="101600"/>
                  </a:lnTo>
                  <a:lnTo>
                    <a:pt x="3344818" y="62043"/>
                  </a:lnTo>
                  <a:lnTo>
                    <a:pt x="3323050" y="29749"/>
                  </a:lnTo>
                  <a:lnTo>
                    <a:pt x="3290756" y="7981"/>
                  </a:lnTo>
                  <a:lnTo>
                    <a:pt x="325120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05400" y="1752600"/>
              <a:ext cx="3352800" cy="609600"/>
            </a:xfrm>
            <a:custGeom>
              <a:avLst/>
              <a:gdLst/>
              <a:ahLst/>
              <a:cxnLst/>
              <a:rect l="l" t="t" r="r" b="b"/>
              <a:pathLst>
                <a:path w="3352800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3251200" y="0"/>
                  </a:lnTo>
                  <a:lnTo>
                    <a:pt x="3290756" y="7981"/>
                  </a:lnTo>
                  <a:lnTo>
                    <a:pt x="3323050" y="29749"/>
                  </a:lnTo>
                  <a:lnTo>
                    <a:pt x="3344818" y="62043"/>
                  </a:lnTo>
                  <a:lnTo>
                    <a:pt x="3352800" y="101600"/>
                  </a:lnTo>
                  <a:lnTo>
                    <a:pt x="3352800" y="508000"/>
                  </a:lnTo>
                  <a:lnTo>
                    <a:pt x="3344818" y="547556"/>
                  </a:lnTo>
                  <a:lnTo>
                    <a:pt x="3323050" y="579850"/>
                  </a:lnTo>
                  <a:lnTo>
                    <a:pt x="3290756" y="601618"/>
                  </a:lnTo>
                  <a:lnTo>
                    <a:pt x="325120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43346" y="1819401"/>
            <a:ext cx="1676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Prevention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11800" y="2725927"/>
            <a:ext cx="2578100" cy="635000"/>
            <a:chOff x="5511800" y="2725927"/>
            <a:chExt cx="2578100" cy="635000"/>
          </a:xfrm>
        </p:grpSpPr>
        <p:sp>
          <p:nvSpPr>
            <p:cNvPr id="10" name="object 10"/>
            <p:cNvSpPr/>
            <p:nvPr/>
          </p:nvSpPr>
          <p:spPr>
            <a:xfrm>
              <a:off x="5524500" y="2738627"/>
              <a:ext cx="2552700" cy="609600"/>
            </a:xfrm>
            <a:custGeom>
              <a:avLst/>
              <a:gdLst/>
              <a:ahLst/>
              <a:cxnLst/>
              <a:rect l="l" t="t" r="r" b="b"/>
              <a:pathLst>
                <a:path w="2552700" h="609600">
                  <a:moveTo>
                    <a:pt x="24511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2451100" y="609600"/>
                  </a:lnTo>
                  <a:lnTo>
                    <a:pt x="2490656" y="601618"/>
                  </a:lnTo>
                  <a:lnTo>
                    <a:pt x="2522950" y="579850"/>
                  </a:lnTo>
                  <a:lnTo>
                    <a:pt x="2544718" y="547556"/>
                  </a:lnTo>
                  <a:lnTo>
                    <a:pt x="2552700" y="508000"/>
                  </a:lnTo>
                  <a:lnTo>
                    <a:pt x="2552700" y="101600"/>
                  </a:lnTo>
                  <a:lnTo>
                    <a:pt x="2544718" y="62043"/>
                  </a:lnTo>
                  <a:lnTo>
                    <a:pt x="2522950" y="29749"/>
                  </a:lnTo>
                  <a:lnTo>
                    <a:pt x="2490656" y="7981"/>
                  </a:lnTo>
                  <a:lnTo>
                    <a:pt x="2451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24500" y="2738627"/>
              <a:ext cx="2552700" cy="609600"/>
            </a:xfrm>
            <a:custGeom>
              <a:avLst/>
              <a:gdLst/>
              <a:ahLst/>
              <a:cxnLst/>
              <a:rect l="l" t="t" r="r" b="b"/>
              <a:pathLst>
                <a:path w="2552700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2451100" y="0"/>
                  </a:lnTo>
                  <a:lnTo>
                    <a:pt x="2490656" y="7981"/>
                  </a:lnTo>
                  <a:lnTo>
                    <a:pt x="2522950" y="29749"/>
                  </a:lnTo>
                  <a:lnTo>
                    <a:pt x="2544718" y="62043"/>
                  </a:lnTo>
                  <a:lnTo>
                    <a:pt x="2552700" y="101600"/>
                  </a:lnTo>
                  <a:lnTo>
                    <a:pt x="2552700" y="508000"/>
                  </a:lnTo>
                  <a:lnTo>
                    <a:pt x="2544718" y="547556"/>
                  </a:lnTo>
                  <a:lnTo>
                    <a:pt x="2522950" y="579850"/>
                  </a:lnTo>
                  <a:lnTo>
                    <a:pt x="2490656" y="601618"/>
                  </a:lnTo>
                  <a:lnTo>
                    <a:pt x="245110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335395" y="2805811"/>
            <a:ext cx="932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Reuse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54700" y="3721100"/>
            <a:ext cx="1854200" cy="635000"/>
            <a:chOff x="5854700" y="3721100"/>
            <a:chExt cx="1854200" cy="635000"/>
          </a:xfrm>
        </p:grpSpPr>
        <p:sp>
          <p:nvSpPr>
            <p:cNvPr id="14" name="object 14"/>
            <p:cNvSpPr/>
            <p:nvPr/>
          </p:nvSpPr>
          <p:spPr>
            <a:xfrm>
              <a:off x="5867400" y="3733800"/>
              <a:ext cx="1828800" cy="609600"/>
            </a:xfrm>
            <a:custGeom>
              <a:avLst/>
              <a:gdLst/>
              <a:ahLst/>
              <a:cxnLst/>
              <a:rect l="l" t="t" r="r" b="b"/>
              <a:pathLst>
                <a:path w="1828800" h="609600">
                  <a:moveTo>
                    <a:pt x="17272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7981" y="547556"/>
                  </a:lnTo>
                  <a:lnTo>
                    <a:pt x="29749" y="579850"/>
                  </a:lnTo>
                  <a:lnTo>
                    <a:pt x="62043" y="601618"/>
                  </a:lnTo>
                  <a:lnTo>
                    <a:pt x="101600" y="609600"/>
                  </a:lnTo>
                  <a:lnTo>
                    <a:pt x="1727200" y="609600"/>
                  </a:lnTo>
                  <a:lnTo>
                    <a:pt x="1766756" y="601618"/>
                  </a:lnTo>
                  <a:lnTo>
                    <a:pt x="1799050" y="579850"/>
                  </a:lnTo>
                  <a:lnTo>
                    <a:pt x="1820818" y="547556"/>
                  </a:lnTo>
                  <a:lnTo>
                    <a:pt x="1828800" y="508000"/>
                  </a:lnTo>
                  <a:lnTo>
                    <a:pt x="1828800" y="101600"/>
                  </a:lnTo>
                  <a:lnTo>
                    <a:pt x="1820818" y="62043"/>
                  </a:lnTo>
                  <a:lnTo>
                    <a:pt x="1799050" y="29749"/>
                  </a:lnTo>
                  <a:lnTo>
                    <a:pt x="1766756" y="7981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rgbClr val="6E53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67400" y="3733800"/>
              <a:ext cx="1828800" cy="609600"/>
            </a:xfrm>
            <a:custGeom>
              <a:avLst/>
              <a:gdLst/>
              <a:ahLst/>
              <a:cxnLst/>
              <a:rect l="l" t="t" r="r" b="b"/>
              <a:pathLst>
                <a:path w="1828800" h="609600">
                  <a:moveTo>
                    <a:pt x="0" y="101600"/>
                  </a:moveTo>
                  <a:lnTo>
                    <a:pt x="7981" y="62043"/>
                  </a:lnTo>
                  <a:lnTo>
                    <a:pt x="29749" y="29749"/>
                  </a:lnTo>
                  <a:lnTo>
                    <a:pt x="62043" y="7981"/>
                  </a:lnTo>
                  <a:lnTo>
                    <a:pt x="101600" y="0"/>
                  </a:lnTo>
                  <a:lnTo>
                    <a:pt x="1727200" y="0"/>
                  </a:lnTo>
                  <a:lnTo>
                    <a:pt x="1766756" y="7981"/>
                  </a:lnTo>
                  <a:lnTo>
                    <a:pt x="1799050" y="29749"/>
                  </a:lnTo>
                  <a:lnTo>
                    <a:pt x="1820818" y="62043"/>
                  </a:lnTo>
                  <a:lnTo>
                    <a:pt x="1828800" y="101600"/>
                  </a:lnTo>
                  <a:lnTo>
                    <a:pt x="1828800" y="508000"/>
                  </a:lnTo>
                  <a:lnTo>
                    <a:pt x="1820818" y="547556"/>
                  </a:lnTo>
                  <a:lnTo>
                    <a:pt x="1799050" y="579850"/>
                  </a:lnTo>
                  <a:lnTo>
                    <a:pt x="1766756" y="601618"/>
                  </a:lnTo>
                  <a:lnTo>
                    <a:pt x="1727200" y="609600"/>
                  </a:lnTo>
                  <a:lnTo>
                    <a:pt x="101600" y="609600"/>
                  </a:lnTo>
                  <a:lnTo>
                    <a:pt x="62043" y="601618"/>
                  </a:lnTo>
                  <a:lnTo>
                    <a:pt x="29749" y="579850"/>
                  </a:lnTo>
                  <a:lnTo>
                    <a:pt x="7981" y="547556"/>
                  </a:lnTo>
                  <a:lnTo>
                    <a:pt x="0" y="508000"/>
                  </a:lnTo>
                  <a:lnTo>
                    <a:pt x="0" y="1016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30214" y="3801236"/>
            <a:ext cx="1504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sz="2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ycli</a:t>
            </a:r>
            <a:r>
              <a:rPr sz="28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218046" y="4848225"/>
            <a:ext cx="1186180" cy="482600"/>
            <a:chOff x="6218046" y="4848225"/>
            <a:chExt cx="1186180" cy="482600"/>
          </a:xfrm>
        </p:grpSpPr>
        <p:sp>
          <p:nvSpPr>
            <p:cNvPr id="18" name="object 18"/>
            <p:cNvSpPr/>
            <p:nvPr/>
          </p:nvSpPr>
          <p:spPr>
            <a:xfrm>
              <a:off x="6230746" y="4860925"/>
              <a:ext cx="1160780" cy="457200"/>
            </a:xfrm>
            <a:custGeom>
              <a:avLst/>
              <a:gdLst/>
              <a:ahLst/>
              <a:cxnLst/>
              <a:rect l="l" t="t" r="r" b="b"/>
              <a:pathLst>
                <a:path w="1160779" h="457200">
                  <a:moveTo>
                    <a:pt x="1084452" y="0"/>
                  </a:moveTo>
                  <a:lnTo>
                    <a:pt x="76200" y="0"/>
                  </a:lnTo>
                  <a:lnTo>
                    <a:pt x="46559" y="5976"/>
                  </a:lnTo>
                  <a:lnTo>
                    <a:pt x="22336" y="22288"/>
                  </a:lnTo>
                  <a:lnTo>
                    <a:pt x="5994" y="46505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200"/>
                  </a:lnTo>
                  <a:lnTo>
                    <a:pt x="1084452" y="457200"/>
                  </a:lnTo>
                  <a:lnTo>
                    <a:pt x="1114093" y="451205"/>
                  </a:lnTo>
                  <a:lnTo>
                    <a:pt x="1138316" y="434863"/>
                  </a:lnTo>
                  <a:lnTo>
                    <a:pt x="1154658" y="410640"/>
                  </a:lnTo>
                  <a:lnTo>
                    <a:pt x="1160652" y="381000"/>
                  </a:lnTo>
                  <a:lnTo>
                    <a:pt x="1160652" y="76200"/>
                  </a:lnTo>
                  <a:lnTo>
                    <a:pt x="1154658" y="46505"/>
                  </a:lnTo>
                  <a:lnTo>
                    <a:pt x="1138316" y="22288"/>
                  </a:lnTo>
                  <a:lnTo>
                    <a:pt x="1114093" y="5976"/>
                  </a:lnTo>
                  <a:lnTo>
                    <a:pt x="108445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30746" y="4860925"/>
              <a:ext cx="1160780" cy="457200"/>
            </a:xfrm>
            <a:custGeom>
              <a:avLst/>
              <a:gdLst/>
              <a:ahLst/>
              <a:cxnLst/>
              <a:rect l="l" t="t" r="r" b="b"/>
              <a:pathLst>
                <a:path w="1160779" h="457200">
                  <a:moveTo>
                    <a:pt x="0" y="76200"/>
                  </a:moveTo>
                  <a:lnTo>
                    <a:pt x="5994" y="46505"/>
                  </a:lnTo>
                  <a:lnTo>
                    <a:pt x="22336" y="22288"/>
                  </a:lnTo>
                  <a:lnTo>
                    <a:pt x="46559" y="5976"/>
                  </a:lnTo>
                  <a:lnTo>
                    <a:pt x="76200" y="0"/>
                  </a:lnTo>
                  <a:lnTo>
                    <a:pt x="1084452" y="0"/>
                  </a:lnTo>
                  <a:lnTo>
                    <a:pt x="1114093" y="5976"/>
                  </a:lnTo>
                  <a:lnTo>
                    <a:pt x="1138316" y="22288"/>
                  </a:lnTo>
                  <a:lnTo>
                    <a:pt x="1154658" y="46505"/>
                  </a:lnTo>
                  <a:lnTo>
                    <a:pt x="1160652" y="76200"/>
                  </a:lnTo>
                  <a:lnTo>
                    <a:pt x="1160652" y="381000"/>
                  </a:lnTo>
                  <a:lnTo>
                    <a:pt x="1154658" y="410640"/>
                  </a:lnTo>
                  <a:lnTo>
                    <a:pt x="1138316" y="434863"/>
                  </a:lnTo>
                  <a:lnTo>
                    <a:pt x="1114093" y="451205"/>
                  </a:lnTo>
                  <a:lnTo>
                    <a:pt x="1084452" y="457200"/>
                  </a:lnTo>
                  <a:lnTo>
                    <a:pt x="76200" y="457200"/>
                  </a:lnTo>
                  <a:lnTo>
                    <a:pt x="46559" y="451205"/>
                  </a:lnTo>
                  <a:lnTo>
                    <a:pt x="22336" y="434863"/>
                  </a:lnTo>
                  <a:lnTo>
                    <a:pt x="5994" y="410640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289928" y="4916170"/>
            <a:ext cx="1043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Rec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very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235700" y="5702300"/>
            <a:ext cx="1168400" cy="482600"/>
            <a:chOff x="6235700" y="5702300"/>
            <a:chExt cx="1168400" cy="482600"/>
          </a:xfrm>
        </p:grpSpPr>
        <p:sp>
          <p:nvSpPr>
            <p:cNvPr id="22" name="object 22"/>
            <p:cNvSpPr/>
            <p:nvPr/>
          </p:nvSpPr>
          <p:spPr>
            <a:xfrm>
              <a:off x="6248400" y="5715000"/>
              <a:ext cx="1143000" cy="457200"/>
            </a:xfrm>
            <a:custGeom>
              <a:avLst/>
              <a:gdLst/>
              <a:ahLst/>
              <a:cxnLst/>
              <a:rect l="l" t="t" r="r" b="b"/>
              <a:pathLst>
                <a:path w="1143000" h="457200">
                  <a:moveTo>
                    <a:pt x="1066800" y="0"/>
                  </a:moveTo>
                  <a:lnTo>
                    <a:pt x="76200" y="0"/>
                  </a:lnTo>
                  <a:lnTo>
                    <a:pt x="46559" y="5987"/>
                  </a:lnTo>
                  <a:lnTo>
                    <a:pt x="22336" y="22317"/>
                  </a:lnTo>
                  <a:lnTo>
                    <a:pt x="5994" y="46537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62"/>
                  </a:lnTo>
                  <a:lnTo>
                    <a:pt x="22336" y="434882"/>
                  </a:lnTo>
                  <a:lnTo>
                    <a:pt x="46559" y="451212"/>
                  </a:lnTo>
                  <a:lnTo>
                    <a:pt x="76200" y="457200"/>
                  </a:lnTo>
                  <a:lnTo>
                    <a:pt x="1066800" y="457200"/>
                  </a:lnTo>
                  <a:lnTo>
                    <a:pt x="1096440" y="451212"/>
                  </a:lnTo>
                  <a:lnTo>
                    <a:pt x="1120663" y="434882"/>
                  </a:lnTo>
                  <a:lnTo>
                    <a:pt x="1137005" y="410662"/>
                  </a:lnTo>
                  <a:lnTo>
                    <a:pt x="1143000" y="381000"/>
                  </a:lnTo>
                  <a:lnTo>
                    <a:pt x="1143000" y="76200"/>
                  </a:lnTo>
                  <a:lnTo>
                    <a:pt x="1137005" y="46537"/>
                  </a:lnTo>
                  <a:lnTo>
                    <a:pt x="1120663" y="22317"/>
                  </a:lnTo>
                  <a:lnTo>
                    <a:pt x="1096440" y="5987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48400" y="5715000"/>
              <a:ext cx="1143000" cy="457200"/>
            </a:xfrm>
            <a:custGeom>
              <a:avLst/>
              <a:gdLst/>
              <a:ahLst/>
              <a:cxnLst/>
              <a:rect l="l" t="t" r="r" b="b"/>
              <a:pathLst>
                <a:path w="1143000" h="457200">
                  <a:moveTo>
                    <a:pt x="0" y="76200"/>
                  </a:moveTo>
                  <a:lnTo>
                    <a:pt x="5994" y="46537"/>
                  </a:lnTo>
                  <a:lnTo>
                    <a:pt x="22336" y="22317"/>
                  </a:lnTo>
                  <a:lnTo>
                    <a:pt x="46559" y="5987"/>
                  </a:lnTo>
                  <a:lnTo>
                    <a:pt x="76200" y="0"/>
                  </a:lnTo>
                  <a:lnTo>
                    <a:pt x="1066800" y="0"/>
                  </a:lnTo>
                  <a:lnTo>
                    <a:pt x="1096440" y="5987"/>
                  </a:lnTo>
                  <a:lnTo>
                    <a:pt x="1120663" y="22317"/>
                  </a:lnTo>
                  <a:lnTo>
                    <a:pt x="1137005" y="46537"/>
                  </a:lnTo>
                  <a:lnTo>
                    <a:pt x="1143000" y="76200"/>
                  </a:lnTo>
                  <a:lnTo>
                    <a:pt x="1143000" y="381000"/>
                  </a:lnTo>
                  <a:lnTo>
                    <a:pt x="1137005" y="410662"/>
                  </a:lnTo>
                  <a:lnTo>
                    <a:pt x="1120663" y="434882"/>
                  </a:lnTo>
                  <a:lnTo>
                    <a:pt x="1096440" y="451212"/>
                  </a:lnTo>
                  <a:lnTo>
                    <a:pt x="1066800" y="457200"/>
                  </a:lnTo>
                  <a:lnTo>
                    <a:pt x="76200" y="457200"/>
                  </a:lnTo>
                  <a:lnTo>
                    <a:pt x="46559" y="451212"/>
                  </a:lnTo>
                  <a:lnTo>
                    <a:pt x="22336" y="434882"/>
                  </a:lnTo>
                  <a:lnTo>
                    <a:pt x="5994" y="410662"/>
                  </a:lnTo>
                  <a:lnTo>
                    <a:pt x="0" y="3810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365240" y="5770575"/>
            <a:ext cx="9461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Disp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sal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9144000" y="0"/>
                </a:moveTo>
                <a:lnTo>
                  <a:pt x="0" y="0"/>
                </a:lnTo>
                <a:lnTo>
                  <a:pt x="0" y="838200"/>
                </a:lnTo>
                <a:lnTo>
                  <a:pt x="9144000" y="838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5109" y="199135"/>
            <a:ext cx="82543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Ways to </a:t>
            </a:r>
            <a:r>
              <a:rPr sz="2700" spc="-5" dirty="0">
                <a:solidFill>
                  <a:srgbClr val="FFFFFF"/>
                </a:solidFill>
                <a:latin typeface="Tahoma"/>
                <a:cs typeface="Tahoma"/>
              </a:rPr>
              <a:t>reduce 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waste that enters </a:t>
            </a:r>
            <a:r>
              <a:rPr sz="2700" spc="-5" dirty="0">
                <a:solidFill>
                  <a:srgbClr val="FFFFFF"/>
                </a:solidFill>
                <a:latin typeface="Tahoma"/>
                <a:cs typeface="Tahoma"/>
              </a:rPr>
              <a:t>waste</a:t>
            </a:r>
            <a:r>
              <a:rPr sz="27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dirty="0">
                <a:solidFill>
                  <a:srgbClr val="FFFFFF"/>
                </a:solidFill>
                <a:latin typeface="Tahoma"/>
                <a:cs typeface="Tahoma"/>
              </a:rPr>
              <a:t>stream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97128"/>
            <a:ext cx="8658225" cy="299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2015" indent="-342900">
              <a:lnSpc>
                <a:spcPct val="15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Recovery </a:t>
            </a:r>
            <a:r>
              <a:rPr sz="3100" b="1" spc="-10" dirty="0">
                <a:latin typeface="Times New Roman"/>
                <a:cs typeface="Times New Roman"/>
              </a:rPr>
              <a:t>(recycling, </a:t>
            </a:r>
            <a:r>
              <a:rPr sz="3100" b="1" spc="-5" dirty="0">
                <a:latin typeface="Times New Roman"/>
                <a:cs typeface="Times New Roman"/>
              </a:rPr>
              <a:t>composting) = </a:t>
            </a:r>
            <a:r>
              <a:rPr sz="3100" spc="-5" dirty="0">
                <a:latin typeface="Times New Roman"/>
                <a:cs typeface="Times New Roman"/>
              </a:rPr>
              <a:t>next best  strategy </a:t>
            </a:r>
            <a:r>
              <a:rPr sz="3100" dirty="0">
                <a:latin typeface="Times New Roman"/>
                <a:cs typeface="Times New Roman"/>
              </a:rPr>
              <a:t>in </a:t>
            </a:r>
            <a:r>
              <a:rPr sz="3100" spc="-5" dirty="0">
                <a:latin typeface="Times New Roman"/>
                <a:cs typeface="Times New Roman"/>
              </a:rPr>
              <a:t>waste </a:t>
            </a:r>
            <a:r>
              <a:rPr sz="3100" dirty="0">
                <a:latin typeface="Times New Roman"/>
                <a:cs typeface="Times New Roman"/>
              </a:rPr>
              <a:t>management</a:t>
            </a:r>
            <a:endParaRPr sz="31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2920"/>
              </a:spcBef>
              <a:buFont typeface="Arial"/>
              <a:buChar char="–"/>
              <a:tabLst>
                <a:tab pos="756920" algn="l"/>
              </a:tabLst>
            </a:pPr>
            <a:r>
              <a:rPr sz="2700" b="1" dirty="0">
                <a:latin typeface="Times New Roman"/>
                <a:cs typeface="Times New Roman"/>
              </a:rPr>
              <a:t>Recycling </a:t>
            </a:r>
            <a:r>
              <a:rPr sz="2700" dirty="0">
                <a:latin typeface="Times New Roman"/>
                <a:cs typeface="Times New Roman"/>
              </a:rPr>
              <a:t>= sends used goods to </a:t>
            </a:r>
            <a:r>
              <a:rPr sz="2700" spc="-5" dirty="0">
                <a:latin typeface="Times New Roman"/>
                <a:cs typeface="Times New Roman"/>
              </a:rPr>
              <a:t>manufacture new</a:t>
            </a:r>
            <a:r>
              <a:rPr sz="2700" spc="-5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goods</a:t>
            </a:r>
            <a:endParaRPr sz="27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245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700" b="1" dirty="0">
                <a:latin typeface="Times New Roman"/>
                <a:cs typeface="Times New Roman"/>
              </a:rPr>
              <a:t>Composting </a:t>
            </a:r>
            <a:r>
              <a:rPr sz="2700" dirty="0">
                <a:latin typeface="Times New Roman"/>
                <a:cs typeface="Times New Roman"/>
              </a:rPr>
              <a:t>= recovery of </a:t>
            </a:r>
            <a:r>
              <a:rPr sz="2700" spc="-5" dirty="0">
                <a:latin typeface="Times New Roman"/>
                <a:cs typeface="Times New Roman"/>
              </a:rPr>
              <a:t>organic</a:t>
            </a:r>
            <a:r>
              <a:rPr sz="2700" spc="-5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waste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400" y="4495862"/>
            <a:ext cx="8839200" cy="2297430"/>
          </a:xfrm>
          <a:custGeom>
            <a:avLst/>
            <a:gdLst/>
            <a:ahLst/>
            <a:cxnLst/>
            <a:rect l="l" t="t" r="r" b="b"/>
            <a:pathLst>
              <a:path w="8839200" h="2297429">
                <a:moveTo>
                  <a:pt x="0" y="2297048"/>
                </a:moveTo>
                <a:lnTo>
                  <a:pt x="8839200" y="2297048"/>
                </a:lnTo>
                <a:lnTo>
                  <a:pt x="8839200" y="0"/>
                </a:lnTo>
                <a:lnTo>
                  <a:pt x="0" y="0"/>
                </a:lnTo>
                <a:lnTo>
                  <a:pt x="0" y="2297048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1140" y="4636389"/>
            <a:ext cx="8326120" cy="179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Minimizing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amount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waste we </a:t>
            </a:r>
            <a:r>
              <a:rPr sz="2400" dirty="0">
                <a:latin typeface="Times New Roman"/>
                <a:cs typeface="Times New Roman"/>
              </a:rPr>
              <a:t>generate </a:t>
            </a:r>
            <a:r>
              <a:rPr sz="2400" spc="-5" dirty="0">
                <a:latin typeface="Times New Roman"/>
                <a:cs typeface="Times New Roman"/>
              </a:rPr>
              <a:t>(</a:t>
            </a:r>
            <a:r>
              <a:rPr sz="2400" b="1" spc="-5" dirty="0">
                <a:latin typeface="Times New Roman"/>
                <a:cs typeface="Times New Roman"/>
              </a:rPr>
              <a:t>source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reduction</a:t>
            </a:r>
            <a:r>
              <a:rPr sz="2400" spc="-5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Recovering </a:t>
            </a:r>
            <a:r>
              <a:rPr sz="2400" spc="-5" dirty="0">
                <a:latin typeface="Times New Roman"/>
                <a:cs typeface="Times New Roman"/>
              </a:rPr>
              <a:t>waste materials </a:t>
            </a:r>
            <a:r>
              <a:rPr sz="2400" dirty="0">
                <a:latin typeface="Times New Roman"/>
                <a:cs typeface="Times New Roman"/>
              </a:rPr>
              <a:t>and finding </a:t>
            </a:r>
            <a:r>
              <a:rPr sz="2400" spc="-5" dirty="0">
                <a:latin typeface="Times New Roman"/>
                <a:cs typeface="Times New Roman"/>
              </a:rPr>
              <a:t>ways </a:t>
            </a:r>
            <a:r>
              <a:rPr sz="2400" dirty="0">
                <a:latin typeface="Times New Roman"/>
                <a:cs typeface="Times New Roman"/>
              </a:rPr>
              <a:t>to recycle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Disposing of </a:t>
            </a:r>
            <a:r>
              <a:rPr sz="2400" spc="-5" dirty="0"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safely and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effectively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6356" y="6431686"/>
            <a:ext cx="165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9097" y="167462"/>
            <a:ext cx="84493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5" dirty="0">
                <a:latin typeface="Tahoma"/>
                <a:cs typeface="Tahoma"/>
              </a:rPr>
              <a:t>We </a:t>
            </a:r>
            <a:r>
              <a:rPr sz="3200" dirty="0">
                <a:latin typeface="Tahoma"/>
                <a:cs typeface="Tahoma"/>
              </a:rPr>
              <a:t>have several aims in managing</a:t>
            </a:r>
            <a:r>
              <a:rPr sz="3200" spc="-16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90600"/>
            <a:ext cx="9143999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5575" y="7874"/>
            <a:ext cx="8912225" cy="6850380"/>
            <a:chOff x="155575" y="7874"/>
            <a:chExt cx="8912225" cy="6850380"/>
          </a:xfrm>
        </p:grpSpPr>
        <p:sp>
          <p:nvSpPr>
            <p:cNvPr id="3" name="object 3"/>
            <p:cNvSpPr/>
            <p:nvPr/>
          </p:nvSpPr>
          <p:spPr>
            <a:xfrm>
              <a:off x="155575" y="1991359"/>
              <a:ext cx="8912225" cy="48666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95600" y="7874"/>
              <a:ext cx="2895600" cy="198348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5818" rIns="0" bIns="0" rtlCol="0">
            <a:spAutoFit/>
          </a:bodyPr>
          <a:lstStyle/>
          <a:p>
            <a:pPr marL="2424430" marR="5080" indent="-1835785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Tahoma"/>
                <a:cs typeface="Tahoma"/>
              </a:rPr>
              <a:t>Recyclable </a:t>
            </a:r>
            <a:r>
              <a:rPr sz="3000" dirty="0">
                <a:latin typeface="Tahoma"/>
                <a:cs typeface="Tahoma"/>
              </a:rPr>
              <a:t>and </a:t>
            </a:r>
            <a:r>
              <a:rPr sz="3000" spc="-10" dirty="0">
                <a:latin typeface="Tahoma"/>
                <a:cs typeface="Tahoma"/>
              </a:rPr>
              <a:t>compostable </a:t>
            </a:r>
            <a:r>
              <a:rPr sz="3000" spc="-5" dirty="0">
                <a:latin typeface="Tahoma"/>
                <a:cs typeface="Tahoma"/>
              </a:rPr>
              <a:t>materials </a:t>
            </a:r>
            <a:r>
              <a:rPr sz="3000" dirty="0">
                <a:latin typeface="Tahoma"/>
                <a:cs typeface="Tahoma"/>
              </a:rPr>
              <a:t>in  </a:t>
            </a:r>
            <a:r>
              <a:rPr sz="3000" spc="-5" dirty="0">
                <a:latin typeface="Tahoma"/>
                <a:cs typeface="Tahoma"/>
              </a:rPr>
              <a:t>municipal solid waste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5715000"/>
            <a:ext cx="4258945" cy="76200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1748155" marR="135890" indent="-1607185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Recyclable </a:t>
            </a: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and compostable </a:t>
            </a: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materials</a:t>
            </a:r>
            <a:r>
              <a:rPr sz="1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  Canada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1465" y="5715000"/>
            <a:ext cx="4258945" cy="76200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910590" marR="639445" indent="-262255">
              <a:lnSpc>
                <a:spcPct val="100000"/>
              </a:lnSpc>
              <a:spcBef>
                <a:spcPts val="790"/>
              </a:spcBef>
            </a:pP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Global </a:t>
            </a:r>
            <a:r>
              <a:rPr sz="1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trend </a:t>
            </a: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of </a:t>
            </a: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recyclable</a:t>
            </a:r>
            <a:r>
              <a:rPr sz="1800" b="1" spc="-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and  compostable </a:t>
            </a:r>
            <a:r>
              <a:rPr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materials</a:t>
            </a:r>
            <a:r>
              <a:rPr sz="1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466140"/>
            <a:ext cx="9144000" cy="4103370"/>
            <a:chOff x="0" y="1466140"/>
            <a:chExt cx="9144000" cy="4103370"/>
          </a:xfrm>
        </p:grpSpPr>
        <p:sp>
          <p:nvSpPr>
            <p:cNvPr id="7" name="object 7"/>
            <p:cNvSpPr/>
            <p:nvPr/>
          </p:nvSpPr>
          <p:spPr>
            <a:xfrm>
              <a:off x="4731003" y="1466140"/>
              <a:ext cx="4412995" cy="41032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540001"/>
              <a:ext cx="4719425" cy="36415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067800" cy="838200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vert="horz" wrap="square" lIns="0" tIns="19558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1540"/>
              </a:spcBef>
            </a:pPr>
            <a:r>
              <a:rPr sz="2900" dirty="0">
                <a:solidFill>
                  <a:srgbClr val="000000"/>
                </a:solidFill>
                <a:latin typeface="Tahoma"/>
                <a:cs typeface="Tahoma"/>
              </a:rPr>
              <a:t>Waste storage, treatment and disposal</a:t>
            </a:r>
            <a:r>
              <a:rPr sz="2900" spc="-16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900" dirty="0">
                <a:solidFill>
                  <a:srgbClr val="000000"/>
                </a:solidFill>
                <a:latin typeface="Tahoma"/>
                <a:cs typeface="Tahoma"/>
              </a:rPr>
              <a:t>sites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0654" y="1037590"/>
            <a:ext cx="3856354" cy="112268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284480" indent="-272415">
              <a:lnSpc>
                <a:spcPct val="100000"/>
              </a:lnSpc>
              <a:spcBef>
                <a:spcPts val="1540"/>
              </a:spcBef>
              <a:buClr>
                <a:srgbClr val="C00000"/>
              </a:buClr>
              <a:buSzPct val="95833"/>
              <a:buFont typeface="Wingdings"/>
              <a:buChar char=""/>
              <a:tabLst>
                <a:tab pos="285115" algn="l"/>
              </a:tabLst>
            </a:pPr>
            <a:r>
              <a:rPr sz="2400" dirty="0">
                <a:latin typeface="Times New Roman"/>
                <a:cs typeface="Times New Roman"/>
              </a:rPr>
              <a:t>controlled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sanitary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landfill</a:t>
            </a:r>
            <a:endParaRPr sz="2400">
              <a:latin typeface="Times New Roman"/>
              <a:cs typeface="Times New Roman"/>
            </a:endParaRPr>
          </a:p>
          <a:p>
            <a:pPr marL="284480" indent="-272415">
              <a:lnSpc>
                <a:spcPct val="100000"/>
              </a:lnSpc>
              <a:spcBef>
                <a:spcPts val="1440"/>
              </a:spcBef>
              <a:buClr>
                <a:srgbClr val="C00000"/>
              </a:buClr>
              <a:buSzPct val="95833"/>
              <a:buFont typeface="Wingdings"/>
              <a:buChar char=""/>
              <a:tabLst>
                <a:tab pos="285115" algn="l"/>
              </a:tabLst>
            </a:pPr>
            <a:r>
              <a:rPr sz="2400" dirty="0">
                <a:latin typeface="Times New Roman"/>
                <a:cs typeface="Times New Roman"/>
              </a:rPr>
              <a:t>uncontrolled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open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dumps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95600" y="2438400"/>
            <a:ext cx="2281936" cy="1409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92100" y="1035938"/>
            <a:ext cx="2311400" cy="939800"/>
            <a:chOff x="292100" y="1035938"/>
            <a:chExt cx="2311400" cy="939800"/>
          </a:xfrm>
        </p:grpSpPr>
        <p:sp>
          <p:nvSpPr>
            <p:cNvPr id="6" name="object 6"/>
            <p:cNvSpPr/>
            <p:nvPr/>
          </p:nvSpPr>
          <p:spPr>
            <a:xfrm>
              <a:off x="304800" y="1048638"/>
              <a:ext cx="2286000" cy="914400"/>
            </a:xfrm>
            <a:custGeom>
              <a:avLst/>
              <a:gdLst/>
              <a:ahLst/>
              <a:cxnLst/>
              <a:rect l="l" t="t" r="r" b="b"/>
              <a:pathLst>
                <a:path w="2286000" h="914400">
                  <a:moveTo>
                    <a:pt x="2133600" y="0"/>
                  </a:moveTo>
                  <a:lnTo>
                    <a:pt x="152400" y="0"/>
                  </a:lnTo>
                  <a:lnTo>
                    <a:pt x="104231" y="7766"/>
                  </a:lnTo>
                  <a:lnTo>
                    <a:pt x="62396" y="29394"/>
                  </a:lnTo>
                  <a:lnTo>
                    <a:pt x="29405" y="62380"/>
                  </a:lnTo>
                  <a:lnTo>
                    <a:pt x="7769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9" y="810134"/>
                  </a:lnTo>
                  <a:lnTo>
                    <a:pt x="29405" y="851964"/>
                  </a:lnTo>
                  <a:lnTo>
                    <a:pt x="62396" y="884968"/>
                  </a:lnTo>
                  <a:lnTo>
                    <a:pt x="104231" y="906621"/>
                  </a:lnTo>
                  <a:lnTo>
                    <a:pt x="152400" y="914400"/>
                  </a:lnTo>
                  <a:lnTo>
                    <a:pt x="2133600" y="914400"/>
                  </a:lnTo>
                  <a:lnTo>
                    <a:pt x="2181782" y="906621"/>
                  </a:lnTo>
                  <a:lnTo>
                    <a:pt x="2223619" y="884968"/>
                  </a:lnTo>
                  <a:lnTo>
                    <a:pt x="2256605" y="851964"/>
                  </a:lnTo>
                  <a:lnTo>
                    <a:pt x="2278233" y="810134"/>
                  </a:lnTo>
                  <a:lnTo>
                    <a:pt x="2286000" y="762000"/>
                  </a:lnTo>
                  <a:lnTo>
                    <a:pt x="2286000" y="152400"/>
                  </a:lnTo>
                  <a:lnTo>
                    <a:pt x="2278233" y="104217"/>
                  </a:lnTo>
                  <a:lnTo>
                    <a:pt x="2256605" y="62380"/>
                  </a:lnTo>
                  <a:lnTo>
                    <a:pt x="2223619" y="29394"/>
                  </a:lnTo>
                  <a:lnTo>
                    <a:pt x="2181782" y="7766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4800" y="1048638"/>
              <a:ext cx="2286000" cy="914400"/>
            </a:xfrm>
            <a:custGeom>
              <a:avLst/>
              <a:gdLst/>
              <a:ahLst/>
              <a:cxnLst/>
              <a:rect l="l" t="t" r="r" b="b"/>
              <a:pathLst>
                <a:path w="2286000" h="914400">
                  <a:moveTo>
                    <a:pt x="0" y="152400"/>
                  </a:moveTo>
                  <a:lnTo>
                    <a:pt x="7769" y="104217"/>
                  </a:lnTo>
                  <a:lnTo>
                    <a:pt x="29405" y="62380"/>
                  </a:lnTo>
                  <a:lnTo>
                    <a:pt x="62396" y="29394"/>
                  </a:lnTo>
                  <a:lnTo>
                    <a:pt x="104231" y="7766"/>
                  </a:lnTo>
                  <a:lnTo>
                    <a:pt x="152400" y="0"/>
                  </a:lnTo>
                  <a:lnTo>
                    <a:pt x="2133600" y="0"/>
                  </a:lnTo>
                  <a:lnTo>
                    <a:pt x="2181782" y="7766"/>
                  </a:lnTo>
                  <a:lnTo>
                    <a:pt x="2223619" y="29394"/>
                  </a:lnTo>
                  <a:lnTo>
                    <a:pt x="2256605" y="62380"/>
                  </a:lnTo>
                  <a:lnTo>
                    <a:pt x="2278233" y="104217"/>
                  </a:lnTo>
                  <a:lnTo>
                    <a:pt x="2286000" y="152400"/>
                  </a:lnTo>
                  <a:lnTo>
                    <a:pt x="2286000" y="762000"/>
                  </a:lnTo>
                  <a:lnTo>
                    <a:pt x="2278233" y="810134"/>
                  </a:lnTo>
                  <a:lnTo>
                    <a:pt x="2256605" y="851964"/>
                  </a:lnTo>
                  <a:lnTo>
                    <a:pt x="2223619" y="884968"/>
                  </a:lnTo>
                  <a:lnTo>
                    <a:pt x="2181782" y="906621"/>
                  </a:lnTo>
                  <a:lnTo>
                    <a:pt x="2133600" y="914400"/>
                  </a:lnTo>
                  <a:lnTo>
                    <a:pt x="152400" y="914400"/>
                  </a:lnTo>
                  <a:lnTo>
                    <a:pt x="104231" y="906621"/>
                  </a:lnTo>
                  <a:lnTo>
                    <a:pt x="62396" y="884968"/>
                  </a:lnTo>
                  <a:lnTo>
                    <a:pt x="29405" y="851964"/>
                  </a:lnTo>
                  <a:lnTo>
                    <a:pt x="7769" y="810134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51738" y="1267713"/>
            <a:ext cx="13893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Landfills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556" y="2622676"/>
            <a:ext cx="2667000" cy="685800"/>
          </a:xfrm>
          <a:prstGeom prst="rect">
            <a:avLst/>
          </a:prstGeom>
          <a:ln w="25400">
            <a:solidFill>
              <a:srgbClr val="B1B1B1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1345"/>
              </a:spcBef>
              <a:buFont typeface="Wingdings"/>
              <a:buChar char=""/>
              <a:tabLst>
                <a:tab pos="434975" algn="l"/>
              </a:tabLst>
            </a:pPr>
            <a:r>
              <a:rPr sz="280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scrap-yards;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0" y="3962400"/>
            <a:ext cx="6380480" cy="838200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vert="horz" wrap="square" lIns="0" tIns="170815" rIns="0" bIns="0" rtlCol="0">
            <a:spAutoFit/>
          </a:bodyPr>
          <a:lstStyle/>
          <a:p>
            <a:pPr marL="434340" indent="-342900">
              <a:lnSpc>
                <a:spcPct val="100000"/>
              </a:lnSpc>
              <a:spcBef>
                <a:spcPts val="1345"/>
              </a:spcBef>
              <a:buFont typeface="Wingdings"/>
              <a:buChar char=""/>
              <a:tabLst>
                <a:tab pos="434340" algn="l"/>
              </a:tabLst>
            </a:pPr>
            <a:r>
              <a:rPr sz="2800" spc="-5" dirty="0">
                <a:latin typeface="Times New Roman"/>
                <a:cs typeface="Times New Roman"/>
              </a:rPr>
              <a:t>waste collection and processing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facilities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00876" y="3143250"/>
            <a:ext cx="2620391" cy="19789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334" y="5620600"/>
            <a:ext cx="3657600" cy="714375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1095"/>
              </a:spcBef>
              <a:buFont typeface="Wingdings"/>
              <a:buChar char=""/>
              <a:tabLst>
                <a:tab pos="434975" algn="l"/>
              </a:tabLst>
            </a:pPr>
            <a:r>
              <a:rPr sz="2800" spc="-5" dirty="0">
                <a:latin typeface="Times New Roman"/>
                <a:cs typeface="Times New Roman"/>
              </a:rPr>
              <a:t>composting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facilities.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31030" y="5257862"/>
            <a:ext cx="3857371" cy="1481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81800" y="1048511"/>
            <a:ext cx="2339467" cy="14879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7088" rIns="0" bIns="0" rtlCol="0">
            <a:spAutoFit/>
          </a:bodyPr>
          <a:lstStyle/>
          <a:p>
            <a:pPr marL="989330" marR="5080" indent="-8255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Tahoma"/>
                <a:cs typeface="Tahoma"/>
              </a:rPr>
              <a:t>Sanitary </a:t>
            </a:r>
            <a:r>
              <a:rPr sz="3200" dirty="0">
                <a:latin typeface="Tahoma"/>
                <a:cs typeface="Tahoma"/>
              </a:rPr>
              <a:t>landfills are engineered</a:t>
            </a:r>
            <a:r>
              <a:rPr sz="3200" spc="-16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to  minimize leakage of</a:t>
            </a:r>
            <a:r>
              <a:rPr sz="3200" spc="-105" dirty="0">
                <a:latin typeface="Tahoma"/>
                <a:cs typeface="Tahoma"/>
              </a:rPr>
              <a:t> </a:t>
            </a:r>
            <a:r>
              <a:rPr sz="3200" spc="-5" dirty="0">
                <a:latin typeface="Tahoma"/>
                <a:cs typeface="Tahoma"/>
              </a:rPr>
              <a:t>contaminants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24238" y="1938173"/>
            <a:ext cx="4520418" cy="4287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4939" y="2001626"/>
            <a:ext cx="3805554" cy="2586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5"/>
              </a:spcBef>
              <a:buClr>
                <a:srgbClr val="006600"/>
              </a:buClr>
              <a:buFont typeface="Times New Roman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Times New Roman"/>
                <a:cs typeface="Times New Roman"/>
              </a:rPr>
              <a:t>Sanitary landfills </a:t>
            </a:r>
            <a:r>
              <a:rPr sz="2800" spc="-5" dirty="0">
                <a:latin typeface="Times New Roman"/>
                <a:cs typeface="Times New Roman"/>
              </a:rPr>
              <a:t>=  waste </a:t>
            </a:r>
            <a:r>
              <a:rPr sz="2800" dirty="0">
                <a:latin typeface="Times New Roman"/>
                <a:cs typeface="Times New Roman"/>
              </a:rPr>
              <a:t>buried </a:t>
            </a:r>
            <a:r>
              <a:rPr sz="2800" spc="-5" dirty="0">
                <a:latin typeface="Times New Roman"/>
                <a:cs typeface="Times New Roman"/>
              </a:rPr>
              <a:t>in </a:t>
            </a:r>
            <a:r>
              <a:rPr sz="2800" dirty="0">
                <a:latin typeface="Times New Roman"/>
                <a:cs typeface="Times New Roman"/>
              </a:rPr>
              <a:t>the  ground </a:t>
            </a:r>
            <a:r>
              <a:rPr sz="2800" spc="-5" dirty="0">
                <a:latin typeface="Times New Roman"/>
                <a:cs typeface="Times New Roman"/>
              </a:rPr>
              <a:t>or piled in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large,  </a:t>
            </a:r>
            <a:r>
              <a:rPr sz="2800" spc="-5" dirty="0">
                <a:latin typeface="Times New Roman"/>
                <a:cs typeface="Times New Roman"/>
              </a:rPr>
              <a:t>engineered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mounds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4766" y="311861"/>
            <a:ext cx="74256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ahoma"/>
                <a:cs typeface="Tahoma"/>
              </a:rPr>
              <a:t>Landfills can produce gas </a:t>
            </a:r>
            <a:r>
              <a:rPr sz="3200" spc="-5" dirty="0">
                <a:latin typeface="Tahoma"/>
                <a:cs typeface="Tahoma"/>
              </a:rPr>
              <a:t>for</a:t>
            </a:r>
            <a:r>
              <a:rPr sz="3200" spc="-11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energy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763" y="886713"/>
            <a:ext cx="8536305" cy="43453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55600" marR="1087755" indent="-343535">
              <a:lnSpc>
                <a:spcPts val="335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100" spc="-5" dirty="0">
                <a:latin typeface="Times New Roman"/>
                <a:cs typeface="Times New Roman"/>
              </a:rPr>
              <a:t>Bacteria can decompose waste in an </a:t>
            </a:r>
            <a:r>
              <a:rPr sz="3100" dirty="0">
                <a:latin typeface="Times New Roman"/>
                <a:cs typeface="Times New Roman"/>
              </a:rPr>
              <a:t>oxygen-  deficient</a:t>
            </a:r>
            <a:r>
              <a:rPr sz="3100" spc="-1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environment</a:t>
            </a:r>
            <a:endParaRPr sz="3100">
              <a:latin typeface="Times New Roman"/>
              <a:cs typeface="Times New Roman"/>
            </a:endParaRPr>
          </a:p>
          <a:p>
            <a:pPr marL="355600" marR="1021715" indent="-343535">
              <a:lnSpc>
                <a:spcPts val="335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Landfill gas </a:t>
            </a:r>
            <a:r>
              <a:rPr sz="3100" spc="-5" dirty="0">
                <a:latin typeface="Times New Roman"/>
                <a:cs typeface="Times New Roman"/>
              </a:rPr>
              <a:t>= a mix of gases that consists of  roughly half</a:t>
            </a:r>
            <a:r>
              <a:rPr sz="3100" spc="2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methane</a:t>
            </a:r>
            <a:endParaRPr sz="31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840"/>
              </a:spcBef>
              <a:buFont typeface="Arial"/>
              <a:buChar char="–"/>
              <a:tabLst>
                <a:tab pos="756920" algn="l"/>
              </a:tabLst>
            </a:pPr>
            <a:r>
              <a:rPr sz="2700" dirty="0">
                <a:latin typeface="Times New Roman"/>
                <a:cs typeface="Times New Roman"/>
              </a:rPr>
              <a:t>Can be collected, processed, and used like natural</a:t>
            </a:r>
            <a:r>
              <a:rPr sz="2700" spc="-12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gas</a:t>
            </a:r>
            <a:endParaRPr sz="2700">
              <a:latin typeface="Times New Roman"/>
              <a:cs typeface="Times New Roman"/>
            </a:endParaRPr>
          </a:p>
          <a:p>
            <a:pPr marL="756285" marR="228600" lvl="1" indent="-287020">
              <a:lnSpc>
                <a:spcPts val="2920"/>
              </a:lnSpc>
              <a:spcBef>
                <a:spcPts val="1240"/>
              </a:spcBef>
              <a:buFont typeface="Arial"/>
              <a:buChar char="–"/>
              <a:tabLst>
                <a:tab pos="756920" algn="l"/>
              </a:tabLst>
            </a:pPr>
            <a:r>
              <a:rPr sz="2700" dirty="0">
                <a:latin typeface="Times New Roman"/>
                <a:cs typeface="Times New Roman"/>
              </a:rPr>
              <a:t>When not used </a:t>
            </a:r>
            <a:r>
              <a:rPr sz="2700" spc="-15" dirty="0">
                <a:latin typeface="Times New Roman"/>
                <a:cs typeface="Times New Roman"/>
              </a:rPr>
              <a:t>commercially, </a:t>
            </a:r>
            <a:r>
              <a:rPr sz="2700" dirty="0">
                <a:latin typeface="Times New Roman"/>
                <a:cs typeface="Times New Roman"/>
              </a:rPr>
              <a:t>landfill gas is burned</a:t>
            </a:r>
            <a:r>
              <a:rPr sz="2700" spc="-10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off  </a:t>
            </a:r>
            <a:r>
              <a:rPr sz="2700" dirty="0">
                <a:latin typeface="Times New Roman"/>
                <a:cs typeface="Times New Roman"/>
              </a:rPr>
              <a:t>in </a:t>
            </a:r>
            <a:r>
              <a:rPr sz="2700" spc="-5" dirty="0">
                <a:latin typeface="Times New Roman"/>
                <a:cs typeface="Times New Roman"/>
              </a:rPr>
              <a:t>flares </a:t>
            </a:r>
            <a:r>
              <a:rPr sz="2700" dirty="0">
                <a:latin typeface="Times New Roman"/>
                <a:cs typeface="Times New Roman"/>
              </a:rPr>
              <a:t>to reduce odors and greenhouse</a:t>
            </a:r>
            <a:r>
              <a:rPr sz="2700" spc="-9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emissions</a:t>
            </a:r>
            <a:endParaRPr sz="2700">
              <a:latin typeface="Times New Roman"/>
              <a:cs typeface="Times New Roman"/>
            </a:endParaRPr>
          </a:p>
          <a:p>
            <a:pPr marL="355600" marR="5080" indent="-343535">
              <a:lnSpc>
                <a:spcPts val="3350"/>
              </a:lnSpc>
              <a:spcBef>
                <a:spcPts val="11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100" spc="-5" dirty="0">
                <a:latin typeface="Times New Roman"/>
                <a:cs typeface="Times New Roman"/>
              </a:rPr>
              <a:t>More than 40 operational projects in Canada collect  </a:t>
            </a:r>
            <a:r>
              <a:rPr sz="3100" dirty="0">
                <a:latin typeface="Times New Roman"/>
                <a:cs typeface="Times New Roman"/>
              </a:rPr>
              <a:t>landfill </a:t>
            </a:r>
            <a:r>
              <a:rPr sz="3100" spc="-5" dirty="0">
                <a:latin typeface="Times New Roman"/>
                <a:cs typeface="Times New Roman"/>
              </a:rPr>
              <a:t>gas and convert </a:t>
            </a:r>
            <a:r>
              <a:rPr sz="3100" dirty="0">
                <a:latin typeface="Times New Roman"/>
                <a:cs typeface="Times New Roman"/>
              </a:rPr>
              <a:t>it </a:t>
            </a:r>
            <a:r>
              <a:rPr sz="3100" spc="-5" dirty="0">
                <a:latin typeface="Times New Roman"/>
                <a:cs typeface="Times New Roman"/>
              </a:rPr>
              <a:t>into</a:t>
            </a:r>
            <a:r>
              <a:rPr sz="3100" spc="15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energy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990600"/>
                </a:moveTo>
                <a:lnTo>
                  <a:pt x="9144000" y="990600"/>
                </a:lnTo>
                <a:lnTo>
                  <a:pt x="91440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2540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3209" y="275335"/>
            <a:ext cx="81756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solidFill>
                  <a:srgbClr val="000000"/>
                </a:solidFill>
                <a:latin typeface="Tahoma"/>
                <a:cs typeface="Tahoma"/>
              </a:rPr>
              <a:t>Incinerating </a:t>
            </a:r>
            <a:r>
              <a:rPr sz="2700" dirty="0">
                <a:solidFill>
                  <a:srgbClr val="000000"/>
                </a:solidFill>
                <a:latin typeface="Tahoma"/>
                <a:cs typeface="Tahoma"/>
              </a:rPr>
              <a:t>trash reduces pressure </a:t>
            </a:r>
            <a:r>
              <a:rPr sz="2700" spc="-5" dirty="0">
                <a:solidFill>
                  <a:srgbClr val="000000"/>
                </a:solidFill>
                <a:latin typeface="Tahoma"/>
                <a:cs typeface="Tahoma"/>
              </a:rPr>
              <a:t>on</a:t>
            </a:r>
            <a:r>
              <a:rPr sz="2700" spc="-13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700" spc="-5" dirty="0">
                <a:solidFill>
                  <a:srgbClr val="000000"/>
                </a:solidFill>
                <a:latin typeface="Tahoma"/>
                <a:cs typeface="Tahoma"/>
              </a:rPr>
              <a:t>landfills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956817"/>
            <a:ext cx="8300720" cy="5683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81940" indent="-342900">
              <a:lnSpc>
                <a:spcPct val="14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Incineration </a:t>
            </a:r>
            <a:r>
              <a:rPr sz="2400" spc="-5" dirty="0">
                <a:latin typeface="Times New Roman"/>
                <a:cs typeface="Times New Roman"/>
              </a:rPr>
              <a:t>= a </a:t>
            </a:r>
            <a:r>
              <a:rPr sz="2400" dirty="0">
                <a:latin typeface="Times New Roman"/>
                <a:cs typeface="Times New Roman"/>
              </a:rPr>
              <a:t>controlled </a:t>
            </a:r>
            <a:r>
              <a:rPr sz="2400" spc="-5" dirty="0">
                <a:latin typeface="Times New Roman"/>
                <a:cs typeface="Times New Roman"/>
              </a:rPr>
              <a:t>process </a:t>
            </a:r>
            <a:r>
              <a:rPr sz="2400" dirty="0">
                <a:latin typeface="Times New Roman"/>
                <a:cs typeface="Times New Roman"/>
              </a:rPr>
              <a:t>in which </a:t>
            </a:r>
            <a:r>
              <a:rPr sz="2400" spc="-5" dirty="0">
                <a:latin typeface="Times New Roman"/>
                <a:cs typeface="Times New Roman"/>
              </a:rPr>
              <a:t>mixed </a:t>
            </a:r>
            <a:r>
              <a:rPr sz="2400" dirty="0">
                <a:latin typeface="Times New Roman"/>
                <a:cs typeface="Times New Roman"/>
              </a:rPr>
              <a:t>garbage </a:t>
            </a:r>
            <a:r>
              <a:rPr sz="2400" spc="-5" dirty="0">
                <a:latin typeface="Times New Roman"/>
                <a:cs typeface="Times New Roman"/>
              </a:rPr>
              <a:t>is  </a:t>
            </a:r>
            <a:r>
              <a:rPr sz="2400" dirty="0">
                <a:latin typeface="Times New Roman"/>
                <a:cs typeface="Times New Roman"/>
              </a:rPr>
              <a:t>burned at very high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temperatures</a:t>
            </a:r>
            <a:endParaRPr sz="2400">
              <a:latin typeface="Times New Roman"/>
              <a:cs typeface="Times New Roman"/>
            </a:endParaRPr>
          </a:p>
          <a:p>
            <a:pPr marL="355600" marR="1187450" indent="-342900">
              <a:lnSpc>
                <a:spcPct val="14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Incineration in specially constructed faculties can be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  </a:t>
            </a:r>
            <a:r>
              <a:rPr sz="2400" spc="-5" dirty="0">
                <a:latin typeface="Times New Roman"/>
                <a:cs typeface="Times New Roman"/>
              </a:rPr>
              <a:t>improvement </a:t>
            </a:r>
            <a:r>
              <a:rPr sz="2400" dirty="0">
                <a:latin typeface="Times New Roman"/>
                <a:cs typeface="Times New Roman"/>
              </a:rPr>
              <a:t>over open-air burning of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trash</a:t>
            </a:r>
            <a:endParaRPr sz="2400">
              <a:latin typeface="Times New Roman"/>
              <a:cs typeface="Times New Roman"/>
            </a:endParaRPr>
          </a:p>
          <a:p>
            <a:pPr marL="756285" marR="440055" lvl="1" indent="-287020">
              <a:lnSpc>
                <a:spcPct val="140000"/>
              </a:lnSpc>
              <a:spcBef>
                <a:spcPts val="120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But, the </a:t>
            </a:r>
            <a:r>
              <a:rPr sz="2400" spc="-5" dirty="0">
                <a:latin typeface="Times New Roman"/>
                <a:cs typeface="Times New Roman"/>
              </a:rPr>
              <a:t>remaining ash </a:t>
            </a:r>
            <a:r>
              <a:rPr sz="2400" spc="-10" dirty="0">
                <a:latin typeface="Times New Roman"/>
                <a:cs typeface="Times New Roman"/>
              </a:rPr>
              <a:t>must </a:t>
            </a:r>
            <a:r>
              <a:rPr sz="2400" dirty="0">
                <a:latin typeface="Times New Roman"/>
                <a:cs typeface="Times New Roman"/>
              </a:rPr>
              <a:t>be disposed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in 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hazardous  </a:t>
            </a:r>
            <a:r>
              <a:rPr sz="2400" spc="-5" dirty="0">
                <a:latin typeface="Times New Roman"/>
                <a:cs typeface="Times New Roman"/>
              </a:rPr>
              <a:t>waste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landfill</a:t>
            </a:r>
            <a:endParaRPr sz="24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20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Hazardous </a:t>
            </a:r>
            <a:r>
              <a:rPr sz="2400" spc="-5" dirty="0">
                <a:latin typeface="Times New Roman"/>
                <a:cs typeface="Times New Roman"/>
              </a:rPr>
              <a:t>chemicals </a:t>
            </a:r>
            <a:r>
              <a:rPr sz="2400" dirty="0">
                <a:latin typeface="Times New Roman"/>
                <a:cs typeface="Times New Roman"/>
              </a:rPr>
              <a:t>are created and released during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burning</a:t>
            </a:r>
            <a:endParaRPr sz="2400">
              <a:latin typeface="Times New Roman"/>
              <a:cs typeface="Times New Roman"/>
            </a:endParaRPr>
          </a:p>
          <a:p>
            <a:pPr marL="355600" marR="123825" indent="-342900">
              <a:lnSpc>
                <a:spcPct val="140000"/>
              </a:lnSpc>
              <a:spcBef>
                <a:spcPts val="12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Scrubbers </a:t>
            </a:r>
            <a:r>
              <a:rPr sz="2400" dirty="0">
                <a:latin typeface="Times New Roman"/>
                <a:cs typeface="Times New Roman"/>
              </a:rPr>
              <a:t>= </a:t>
            </a:r>
            <a:r>
              <a:rPr sz="2400" spc="-5" dirty="0">
                <a:latin typeface="Times New Roman"/>
                <a:cs typeface="Times New Roman"/>
              </a:rPr>
              <a:t>chemically </a:t>
            </a:r>
            <a:r>
              <a:rPr sz="2400" dirty="0">
                <a:latin typeface="Times New Roman"/>
                <a:cs typeface="Times New Roman"/>
              </a:rPr>
              <a:t>treat the </a:t>
            </a:r>
            <a:r>
              <a:rPr sz="2400" spc="-5" dirty="0">
                <a:latin typeface="Times New Roman"/>
                <a:cs typeface="Times New Roman"/>
              </a:rPr>
              <a:t>gases </a:t>
            </a:r>
            <a:r>
              <a:rPr sz="2400" dirty="0">
                <a:latin typeface="Times New Roman"/>
                <a:cs typeface="Times New Roman"/>
              </a:rPr>
              <a:t>produced in </a:t>
            </a:r>
            <a:r>
              <a:rPr sz="2400" spc="-5" dirty="0">
                <a:latin typeface="Times New Roman"/>
                <a:cs typeface="Times New Roman"/>
              </a:rPr>
              <a:t>combustion 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5" dirty="0">
                <a:latin typeface="Times New Roman"/>
                <a:cs typeface="Times New Roman"/>
              </a:rPr>
              <a:t>remove </a:t>
            </a:r>
            <a:r>
              <a:rPr sz="2400" dirty="0">
                <a:latin typeface="Times New Roman"/>
                <a:cs typeface="Times New Roman"/>
              </a:rPr>
              <a:t>hazardous </a:t>
            </a:r>
            <a:r>
              <a:rPr sz="2400" spc="-5" dirty="0">
                <a:latin typeface="Times New Roman"/>
                <a:cs typeface="Times New Roman"/>
              </a:rPr>
              <a:t>components </a:t>
            </a:r>
            <a:r>
              <a:rPr sz="2400" dirty="0">
                <a:latin typeface="Times New Roman"/>
                <a:cs typeface="Times New Roman"/>
              </a:rPr>
              <a:t>and neutralize acidic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gases</a:t>
            </a:r>
            <a:endParaRPr sz="24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01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17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1538" rIns="0" bIns="0" rtlCol="0">
            <a:spAutoFit/>
          </a:bodyPr>
          <a:lstStyle/>
          <a:p>
            <a:pPr marL="838835" marR="5080" indent="-30226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Tahoma"/>
                <a:cs typeface="Tahoma"/>
              </a:rPr>
              <a:t>Incinerators </a:t>
            </a:r>
            <a:r>
              <a:rPr sz="2700" dirty="0">
                <a:latin typeface="Tahoma"/>
                <a:cs typeface="Tahoma"/>
              </a:rPr>
              <a:t>reduce the volume </a:t>
            </a:r>
            <a:r>
              <a:rPr sz="2700" spc="-5" dirty="0">
                <a:latin typeface="Tahoma"/>
                <a:cs typeface="Tahoma"/>
              </a:rPr>
              <a:t>of </a:t>
            </a:r>
            <a:r>
              <a:rPr sz="2700" dirty="0">
                <a:latin typeface="Tahoma"/>
                <a:cs typeface="Tahoma"/>
              </a:rPr>
              <a:t>solid</a:t>
            </a:r>
            <a:r>
              <a:rPr sz="2700" spc="-160" dirty="0">
                <a:latin typeface="Tahoma"/>
                <a:cs typeface="Tahoma"/>
              </a:rPr>
              <a:t> </a:t>
            </a:r>
            <a:r>
              <a:rPr sz="2700" dirty="0">
                <a:latin typeface="Tahoma"/>
                <a:cs typeface="Tahoma"/>
              </a:rPr>
              <a:t>waste  but may emit toxic </a:t>
            </a:r>
            <a:r>
              <a:rPr sz="2700" spc="-5" dirty="0">
                <a:latin typeface="Tahoma"/>
                <a:cs typeface="Tahoma"/>
              </a:rPr>
              <a:t>compounds </a:t>
            </a:r>
            <a:r>
              <a:rPr sz="2700" dirty="0">
                <a:latin typeface="Tahoma"/>
                <a:cs typeface="Tahoma"/>
              </a:rPr>
              <a:t>into the</a:t>
            </a:r>
            <a:r>
              <a:rPr sz="2700" spc="-155" dirty="0">
                <a:latin typeface="Tahoma"/>
                <a:cs typeface="Tahoma"/>
              </a:rPr>
              <a:t> </a:t>
            </a:r>
            <a:r>
              <a:rPr sz="2700" dirty="0">
                <a:latin typeface="Tahoma"/>
                <a:cs typeface="Tahoma"/>
              </a:rPr>
              <a:t>air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8025" y="1981200"/>
            <a:ext cx="7064375" cy="4491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19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4000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9525">
            <a:solidFill>
              <a:srgbClr val="2579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62" y="159512"/>
            <a:ext cx="91344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Tahoma"/>
                <a:cs typeface="Tahoma"/>
              </a:rPr>
              <a:t>Recycling </a:t>
            </a:r>
            <a:r>
              <a:rPr sz="3200" spc="-5" dirty="0">
                <a:latin typeface="Tahoma"/>
                <a:cs typeface="Tahoma"/>
              </a:rPr>
              <a:t>consists of </a:t>
            </a:r>
            <a:r>
              <a:rPr sz="3200" dirty="0">
                <a:latin typeface="Tahoma"/>
                <a:cs typeface="Tahoma"/>
              </a:rPr>
              <a:t>three</a:t>
            </a:r>
            <a:r>
              <a:rPr sz="3200" spc="-8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steps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95777" y="2085679"/>
            <a:ext cx="3647059" cy="2901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60830" y="838174"/>
            <a:ext cx="6211570" cy="1200785"/>
          </a:xfrm>
          <a:prstGeom prst="rect">
            <a:avLst/>
          </a:prstGeom>
          <a:ln w="9525">
            <a:solidFill>
              <a:srgbClr val="006FC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</a:pPr>
            <a:r>
              <a:rPr sz="2400" b="1" dirty="0">
                <a:latin typeface="Times New Roman"/>
                <a:cs typeface="Times New Roman"/>
              </a:rPr>
              <a:t>1</a:t>
            </a:r>
            <a:endParaRPr sz="2400">
              <a:latin typeface="Times New Roman"/>
              <a:cs typeface="Times New Roman"/>
            </a:endParaRPr>
          </a:p>
          <a:p>
            <a:pPr marL="91440" marR="10350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Collection and processing of recyclable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materials 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municipalities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businesses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7400" y="4194251"/>
            <a:ext cx="3124200" cy="1569720"/>
          </a:xfrm>
          <a:prstGeom prst="rect">
            <a:avLst/>
          </a:prstGeom>
          <a:ln w="9525">
            <a:solidFill>
              <a:srgbClr val="6F2F9F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4"/>
              </a:spcBef>
            </a:pPr>
            <a:r>
              <a:rPr sz="2400" b="1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  <a:p>
            <a:pPr marL="92075" marR="113664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Use </a:t>
            </a:r>
            <a:r>
              <a:rPr sz="2400" dirty="0">
                <a:latin typeface="Times New Roman"/>
                <a:cs typeface="Times New Roman"/>
              </a:rPr>
              <a:t>of recyclables by  industry to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manufacture  new </a:t>
            </a:r>
            <a:r>
              <a:rPr sz="2400" dirty="0">
                <a:latin typeface="Times New Roman"/>
                <a:cs typeface="Times New Roman"/>
              </a:rPr>
              <a:t>products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67000" y="4202671"/>
            <a:ext cx="417830" cy="369570"/>
          </a:xfrm>
          <a:custGeom>
            <a:avLst/>
            <a:gdLst/>
            <a:ahLst/>
            <a:cxnLst/>
            <a:rect l="l" t="t" r="r" b="b"/>
            <a:pathLst>
              <a:path w="417830" h="369570">
                <a:moveTo>
                  <a:pt x="417791" y="0"/>
                </a:moveTo>
                <a:lnTo>
                  <a:pt x="0" y="0"/>
                </a:lnTo>
                <a:lnTo>
                  <a:pt x="0" y="369328"/>
                </a:lnTo>
                <a:lnTo>
                  <a:pt x="417791" y="369328"/>
                </a:lnTo>
                <a:lnTo>
                  <a:pt x="4177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4571" y="4202607"/>
            <a:ext cx="3355975" cy="1569720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2400" b="1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  <a:p>
            <a:pPr marL="91440" marR="514984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Times New Roman"/>
                <a:cs typeface="Times New Roman"/>
              </a:rPr>
              <a:t>Consumer </a:t>
            </a:r>
            <a:r>
              <a:rPr sz="2400" dirty="0">
                <a:latin typeface="Times New Roman"/>
                <a:cs typeface="Times New Roman"/>
              </a:rPr>
              <a:t>purchase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products </a:t>
            </a:r>
            <a:r>
              <a:rPr sz="2400" spc="-10" dirty="0">
                <a:latin typeface="Times New Roman"/>
                <a:cs typeface="Times New Roman"/>
              </a:rPr>
              <a:t>made </a:t>
            </a:r>
            <a:r>
              <a:rPr sz="2400" dirty="0">
                <a:latin typeface="Times New Roman"/>
                <a:cs typeface="Times New Roman"/>
              </a:rPr>
              <a:t>from  recycled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materials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9144000" y="0"/>
                </a:moveTo>
                <a:lnTo>
                  <a:pt x="0" y="0"/>
                </a:lnTo>
                <a:lnTo>
                  <a:pt x="0" y="1143000"/>
                </a:lnTo>
                <a:lnTo>
                  <a:pt x="9144000" y="1143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481" rIns="0" bIns="0" rtlCol="0">
            <a:spAutoFit/>
          </a:bodyPr>
          <a:lstStyle/>
          <a:p>
            <a:pPr marL="3086100" marR="5080" indent="-2992755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</a:rPr>
              <a:t>Current </a:t>
            </a:r>
            <a:r>
              <a:rPr sz="3200" dirty="0">
                <a:solidFill>
                  <a:srgbClr val="FFFFFF"/>
                </a:solidFill>
              </a:rPr>
              <a:t>situation in </a:t>
            </a:r>
            <a:r>
              <a:rPr sz="3200" spc="-5" dirty="0">
                <a:solidFill>
                  <a:srgbClr val="FFFFFF"/>
                </a:solidFill>
              </a:rPr>
              <a:t>municipal </a:t>
            </a:r>
            <a:r>
              <a:rPr sz="3200" dirty="0">
                <a:solidFill>
                  <a:srgbClr val="FFFFFF"/>
                </a:solidFill>
              </a:rPr>
              <a:t>waste</a:t>
            </a:r>
            <a:r>
              <a:rPr sz="3200" spc="-45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management  in </a:t>
            </a:r>
            <a:r>
              <a:rPr sz="3200" spc="-5" dirty="0">
                <a:solidFill>
                  <a:srgbClr val="FFFFFF"/>
                </a:solidFill>
              </a:rPr>
              <a:t>Saudi</a:t>
            </a:r>
            <a:r>
              <a:rPr sz="3200" spc="-210" dirty="0">
                <a:solidFill>
                  <a:srgbClr val="FFFFFF"/>
                </a:solidFill>
              </a:rPr>
              <a:t> </a:t>
            </a:r>
            <a:r>
              <a:rPr sz="3200" dirty="0">
                <a:solidFill>
                  <a:srgbClr val="FFFFFF"/>
                </a:solidFill>
              </a:rPr>
              <a:t>Arabia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76200" y="1219200"/>
            <a:ext cx="8839200" cy="129540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1019175">
              <a:lnSpc>
                <a:spcPts val="4320"/>
              </a:lnSpc>
              <a:spcBef>
                <a:spcPts val="145"/>
              </a:spcBef>
            </a:pPr>
            <a:r>
              <a:rPr sz="2400" dirty="0">
                <a:latin typeface="Times New Roman"/>
                <a:cs typeface="Times New Roman"/>
              </a:rPr>
              <a:t>The high rate of population growth, urbanization and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economic  </a:t>
            </a:r>
            <a:r>
              <a:rPr sz="2400" dirty="0">
                <a:latin typeface="Times New Roman"/>
                <a:cs typeface="Times New Roman"/>
              </a:rPr>
              <a:t>expansion in Saudi Arabia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(KSA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00" y="5257800"/>
            <a:ext cx="8902700" cy="144780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90805" marR="115570">
              <a:lnSpc>
                <a:spcPts val="3960"/>
              </a:lnSpc>
              <a:spcBef>
                <a:spcPts val="175"/>
              </a:spcBef>
            </a:pPr>
            <a:r>
              <a:rPr sz="2200" spc="-5" dirty="0">
                <a:latin typeface="Times New Roman"/>
                <a:cs typeface="Times New Roman"/>
              </a:rPr>
              <a:t>Solid waste </a:t>
            </a:r>
            <a:r>
              <a:rPr sz="2200" spc="-10" dirty="0">
                <a:latin typeface="Times New Roman"/>
                <a:cs typeface="Times New Roman"/>
              </a:rPr>
              <a:t>management, </a:t>
            </a:r>
            <a:r>
              <a:rPr sz="2200" spc="-5" dirty="0">
                <a:latin typeface="Times New Roman"/>
                <a:cs typeface="Times New Roman"/>
              </a:rPr>
              <a:t>especially in </a:t>
            </a:r>
            <a:r>
              <a:rPr sz="2200" dirty="0">
                <a:latin typeface="Times New Roman"/>
                <a:cs typeface="Times New Roman"/>
              </a:rPr>
              <a:t>the </a:t>
            </a:r>
            <a:r>
              <a:rPr sz="2200" spc="-10" dirty="0">
                <a:latin typeface="Times New Roman"/>
                <a:cs typeface="Times New Roman"/>
              </a:rPr>
              <a:t>largest </a:t>
            </a:r>
            <a:r>
              <a:rPr sz="2200" spc="-5" dirty="0">
                <a:latin typeface="Times New Roman"/>
                <a:cs typeface="Times New Roman"/>
              </a:rPr>
              <a:t>cities – </a:t>
            </a:r>
            <a:r>
              <a:rPr sz="2200" dirty="0">
                <a:latin typeface="Times New Roman"/>
                <a:cs typeface="Times New Roman"/>
              </a:rPr>
              <a:t>Riyadh, </a:t>
            </a:r>
            <a:r>
              <a:rPr sz="2200" spc="-5" dirty="0">
                <a:latin typeface="Times New Roman"/>
                <a:cs typeface="Times New Roman"/>
              </a:rPr>
              <a:t>Jeddah </a:t>
            </a:r>
            <a:r>
              <a:rPr sz="2200" spc="-10" dirty="0">
                <a:latin typeface="Times New Roman"/>
                <a:cs typeface="Times New Roman"/>
              </a:rPr>
              <a:t>and  </a:t>
            </a:r>
            <a:r>
              <a:rPr sz="2200" spc="-15" dirty="0">
                <a:latin typeface="Times New Roman"/>
                <a:cs typeface="Times New Roman"/>
              </a:rPr>
              <a:t>Dammam, </a:t>
            </a:r>
            <a:r>
              <a:rPr sz="2200" spc="-5" dirty="0">
                <a:latin typeface="Times New Roman"/>
                <a:cs typeface="Times New Roman"/>
              </a:rPr>
              <a:t>is becoming a big challenge for the government and local</a:t>
            </a:r>
            <a:r>
              <a:rPr sz="2200" spc="19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bodies.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00" y="2895600"/>
            <a:ext cx="6081395" cy="121920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0805" marR="247650">
              <a:lnSpc>
                <a:spcPts val="4320"/>
              </a:lnSpc>
              <a:spcBef>
                <a:spcPts val="145"/>
              </a:spcBef>
            </a:pP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leading to increased and </a:t>
            </a:r>
            <a:r>
              <a:rPr sz="2400" spc="-5" dirty="0">
                <a:latin typeface="Times New Roman"/>
                <a:cs typeface="Times New Roman"/>
              </a:rPr>
              <a:t>accelerating </a:t>
            </a:r>
            <a:r>
              <a:rPr sz="2400" dirty="0">
                <a:latin typeface="Times New Roman"/>
                <a:cs typeface="Times New Roman"/>
              </a:rPr>
              <a:t>rates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 </a:t>
            </a:r>
            <a:r>
              <a:rPr sz="2400" spc="-5" dirty="0">
                <a:latin typeface="Times New Roman"/>
                <a:cs typeface="Times New Roman"/>
              </a:rPr>
              <a:t>municipal </a:t>
            </a:r>
            <a:r>
              <a:rPr sz="2400" dirty="0">
                <a:latin typeface="Times New Roman"/>
                <a:cs typeface="Times New Roman"/>
              </a:rPr>
              <a:t>solid waste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000" y="2705100"/>
            <a:ext cx="2667000" cy="2400300"/>
          </a:xfrm>
          <a:prstGeom prst="rect">
            <a:avLst/>
          </a:prstGeom>
          <a:ln w="25400">
            <a:solidFill>
              <a:srgbClr val="808080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1205"/>
              </a:spcBef>
            </a:pPr>
            <a:r>
              <a:rPr sz="2400" dirty="0">
                <a:latin typeface="Times New Roman"/>
                <a:cs typeface="Times New Roman"/>
              </a:rPr>
              <a:t>top-ten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countries</a:t>
            </a:r>
            <a:endParaRPr sz="2400">
              <a:latin typeface="Times New Roman"/>
              <a:cs typeface="Times New Roman"/>
            </a:endParaRPr>
          </a:p>
          <a:p>
            <a:pPr marL="92075" marR="198755" algn="just">
              <a:lnSpc>
                <a:spcPct val="150000"/>
              </a:lnSpc>
            </a:pPr>
            <a:r>
              <a:rPr sz="2400" spc="-5" dirty="0">
                <a:latin typeface="Times New Roman"/>
                <a:cs typeface="Times New Roman"/>
              </a:rPr>
              <a:t>worldwide in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terms  </a:t>
            </a:r>
            <a:r>
              <a:rPr sz="2400" dirty="0">
                <a:latin typeface="Times New Roman"/>
                <a:cs typeface="Times New Roman"/>
              </a:rPr>
              <a:t>of per capita </a:t>
            </a:r>
            <a:r>
              <a:rPr sz="2400" spc="-5" dirty="0">
                <a:latin typeface="Times New Roman"/>
                <a:cs typeface="Times New Roman"/>
              </a:rPr>
              <a:t>waste  </a:t>
            </a:r>
            <a:r>
              <a:rPr sz="2400" dirty="0">
                <a:latin typeface="Times New Roman"/>
                <a:cs typeface="Times New Roman"/>
              </a:rPr>
              <a:t>generation.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35300" y="2501900"/>
            <a:ext cx="497840" cy="406400"/>
            <a:chOff x="3035300" y="2501900"/>
            <a:chExt cx="497840" cy="406400"/>
          </a:xfrm>
        </p:grpSpPr>
        <p:sp>
          <p:nvSpPr>
            <p:cNvPr id="9" name="object 9"/>
            <p:cNvSpPr/>
            <p:nvPr/>
          </p:nvSpPr>
          <p:spPr>
            <a:xfrm>
              <a:off x="3048000" y="2514600"/>
              <a:ext cx="472440" cy="381000"/>
            </a:xfrm>
            <a:custGeom>
              <a:avLst/>
              <a:gdLst/>
              <a:ahLst/>
              <a:cxnLst/>
              <a:rect l="l" t="t" r="r" b="b"/>
              <a:pathLst>
                <a:path w="472439" h="381000">
                  <a:moveTo>
                    <a:pt x="353949" y="0"/>
                  </a:moveTo>
                  <a:lnTo>
                    <a:pt x="117982" y="0"/>
                  </a:lnTo>
                  <a:lnTo>
                    <a:pt x="117982" y="190500"/>
                  </a:lnTo>
                  <a:lnTo>
                    <a:pt x="0" y="190500"/>
                  </a:lnTo>
                  <a:lnTo>
                    <a:pt x="235965" y="381000"/>
                  </a:lnTo>
                  <a:lnTo>
                    <a:pt x="471932" y="190500"/>
                  </a:lnTo>
                  <a:lnTo>
                    <a:pt x="353949" y="190500"/>
                  </a:lnTo>
                  <a:lnTo>
                    <a:pt x="35394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8000" y="2514600"/>
              <a:ext cx="472440" cy="381000"/>
            </a:xfrm>
            <a:custGeom>
              <a:avLst/>
              <a:gdLst/>
              <a:ahLst/>
              <a:cxnLst/>
              <a:rect l="l" t="t" r="r" b="b"/>
              <a:pathLst>
                <a:path w="472439" h="381000">
                  <a:moveTo>
                    <a:pt x="0" y="190500"/>
                  </a:moveTo>
                  <a:lnTo>
                    <a:pt x="117982" y="190500"/>
                  </a:lnTo>
                  <a:lnTo>
                    <a:pt x="117982" y="0"/>
                  </a:lnTo>
                  <a:lnTo>
                    <a:pt x="353949" y="0"/>
                  </a:lnTo>
                  <a:lnTo>
                    <a:pt x="353949" y="190500"/>
                  </a:lnTo>
                  <a:lnTo>
                    <a:pt x="471932" y="190500"/>
                  </a:lnTo>
                  <a:lnTo>
                    <a:pt x="235965" y="381000"/>
                  </a:lnTo>
                  <a:lnTo>
                    <a:pt x="0" y="190500"/>
                  </a:lnTo>
                  <a:close/>
                </a:path>
              </a:pathLst>
            </a:custGeom>
            <a:ln w="25400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083300" y="3256534"/>
            <a:ext cx="558800" cy="497840"/>
            <a:chOff x="6083300" y="3256534"/>
            <a:chExt cx="558800" cy="497840"/>
          </a:xfrm>
        </p:grpSpPr>
        <p:sp>
          <p:nvSpPr>
            <p:cNvPr id="12" name="object 12"/>
            <p:cNvSpPr/>
            <p:nvPr/>
          </p:nvSpPr>
          <p:spPr>
            <a:xfrm>
              <a:off x="6096000" y="3269234"/>
              <a:ext cx="533400" cy="472440"/>
            </a:xfrm>
            <a:custGeom>
              <a:avLst/>
              <a:gdLst/>
              <a:ahLst/>
              <a:cxnLst/>
              <a:rect l="l" t="t" r="r" b="b"/>
              <a:pathLst>
                <a:path w="533400" h="472439">
                  <a:moveTo>
                    <a:pt x="297434" y="0"/>
                  </a:moveTo>
                  <a:lnTo>
                    <a:pt x="297434" y="117982"/>
                  </a:lnTo>
                  <a:lnTo>
                    <a:pt x="0" y="117982"/>
                  </a:lnTo>
                  <a:lnTo>
                    <a:pt x="0" y="353948"/>
                  </a:lnTo>
                  <a:lnTo>
                    <a:pt x="297434" y="353948"/>
                  </a:lnTo>
                  <a:lnTo>
                    <a:pt x="297434" y="471931"/>
                  </a:lnTo>
                  <a:lnTo>
                    <a:pt x="533400" y="235965"/>
                  </a:lnTo>
                  <a:lnTo>
                    <a:pt x="29743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96000" y="3269234"/>
              <a:ext cx="533400" cy="472440"/>
            </a:xfrm>
            <a:custGeom>
              <a:avLst/>
              <a:gdLst/>
              <a:ahLst/>
              <a:cxnLst/>
              <a:rect l="l" t="t" r="r" b="b"/>
              <a:pathLst>
                <a:path w="533400" h="472439">
                  <a:moveTo>
                    <a:pt x="297434" y="471931"/>
                  </a:moveTo>
                  <a:lnTo>
                    <a:pt x="297434" y="353948"/>
                  </a:lnTo>
                  <a:lnTo>
                    <a:pt x="0" y="353948"/>
                  </a:lnTo>
                  <a:lnTo>
                    <a:pt x="0" y="117982"/>
                  </a:lnTo>
                  <a:lnTo>
                    <a:pt x="297434" y="117982"/>
                  </a:lnTo>
                  <a:lnTo>
                    <a:pt x="297434" y="0"/>
                  </a:lnTo>
                  <a:lnTo>
                    <a:pt x="533400" y="235965"/>
                  </a:lnTo>
                  <a:lnTo>
                    <a:pt x="297434" y="471931"/>
                  </a:lnTo>
                  <a:close/>
                </a:path>
              </a:pathLst>
            </a:custGeom>
            <a:ln w="25399">
              <a:solidFill>
                <a:srgbClr val="A1A1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9144000" y="0"/>
                </a:moveTo>
                <a:lnTo>
                  <a:pt x="0" y="0"/>
                </a:lnTo>
                <a:lnTo>
                  <a:pt x="0" y="838200"/>
                </a:lnTo>
                <a:lnTo>
                  <a:pt x="9144000" y="838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10536" y="221996"/>
            <a:ext cx="5119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Tahoma"/>
                <a:cs typeface="Tahoma"/>
              </a:rPr>
              <a:t>THE SITUATION IN RIYADH</a:t>
            </a:r>
            <a:r>
              <a:rPr sz="24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CITY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" y="1143000"/>
            <a:ext cx="8763000" cy="3124200"/>
          </a:xfrm>
          <a:custGeom>
            <a:avLst/>
            <a:gdLst/>
            <a:ahLst/>
            <a:cxnLst/>
            <a:rect l="l" t="t" r="r" b="b"/>
            <a:pathLst>
              <a:path w="8763000" h="3124200">
                <a:moveTo>
                  <a:pt x="0" y="3124200"/>
                </a:moveTo>
                <a:lnTo>
                  <a:pt x="8763000" y="3124200"/>
                </a:lnTo>
                <a:lnTo>
                  <a:pt x="8763000" y="0"/>
                </a:lnTo>
                <a:lnTo>
                  <a:pt x="0" y="0"/>
                </a:lnTo>
                <a:lnTo>
                  <a:pt x="0" y="3124200"/>
                </a:lnTo>
                <a:close/>
              </a:path>
            </a:pathLst>
          </a:custGeom>
          <a:ln w="25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3540" y="1123848"/>
            <a:ext cx="8576945" cy="294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44930">
              <a:lnSpc>
                <a:spcPct val="130000"/>
              </a:lnSpc>
              <a:spcBef>
                <a:spcPts val="100"/>
              </a:spcBef>
            </a:pPr>
            <a:r>
              <a:rPr sz="2200" spc="-5" dirty="0">
                <a:latin typeface="Times New Roman"/>
                <a:cs typeface="Times New Roman"/>
              </a:rPr>
              <a:t>The amount of municipal solid waste generated in </a:t>
            </a:r>
            <a:r>
              <a:rPr sz="2200" dirty="0">
                <a:latin typeface="Times New Roman"/>
                <a:cs typeface="Times New Roman"/>
              </a:rPr>
              <a:t>Riyadh </a:t>
            </a:r>
            <a:r>
              <a:rPr sz="2200" spc="-5" dirty="0">
                <a:latin typeface="Times New Roman"/>
                <a:cs typeface="Times New Roman"/>
              </a:rPr>
              <a:t>city is  </a:t>
            </a:r>
            <a:r>
              <a:rPr sz="2200" spc="-10" dirty="0">
                <a:latin typeface="Times New Roman"/>
                <a:cs typeface="Times New Roman"/>
              </a:rPr>
              <a:t>10,228/tons/day.</a:t>
            </a:r>
            <a:endParaRPr sz="2200">
              <a:latin typeface="Times New Roman"/>
              <a:cs typeface="Times New Roman"/>
            </a:endParaRPr>
          </a:p>
          <a:p>
            <a:pPr marL="12700" marR="222250" indent="54610">
              <a:lnSpc>
                <a:spcPct val="130000"/>
              </a:lnSpc>
              <a:spcBef>
                <a:spcPts val="1200"/>
              </a:spcBef>
            </a:pPr>
            <a:r>
              <a:rPr sz="2200" spc="-5" dirty="0">
                <a:latin typeface="Times New Roman"/>
                <a:cs typeface="Times New Roman"/>
              </a:rPr>
              <a:t>An average waste generated daily by individual is </a:t>
            </a:r>
            <a:r>
              <a:rPr sz="2200" dirty="0">
                <a:latin typeface="Times New Roman"/>
                <a:cs typeface="Times New Roman"/>
              </a:rPr>
              <a:t>1.5 </a:t>
            </a:r>
            <a:r>
              <a:rPr sz="2200" spc="-5" dirty="0">
                <a:latin typeface="Times New Roman"/>
                <a:cs typeface="Times New Roman"/>
              </a:rPr>
              <a:t>Kg compared to </a:t>
            </a:r>
            <a:r>
              <a:rPr sz="2200" dirty="0">
                <a:latin typeface="Times New Roman"/>
                <a:cs typeface="Times New Roman"/>
              </a:rPr>
              <a:t>0.5  </a:t>
            </a:r>
            <a:r>
              <a:rPr sz="2200" spc="-5" dirty="0">
                <a:latin typeface="Times New Roman"/>
                <a:cs typeface="Times New Roman"/>
              </a:rPr>
              <a:t>kg in developed countries.</a:t>
            </a:r>
            <a:endParaRPr sz="2200">
              <a:latin typeface="Times New Roman"/>
              <a:cs typeface="Times New Roman"/>
            </a:endParaRPr>
          </a:p>
          <a:p>
            <a:pPr marL="12700" marR="5080">
              <a:lnSpc>
                <a:spcPct val="130100"/>
              </a:lnSpc>
              <a:spcBef>
                <a:spcPts val="1200"/>
              </a:spcBef>
            </a:pPr>
            <a:r>
              <a:rPr sz="2200" spc="-5" dirty="0">
                <a:latin typeface="Times New Roman"/>
                <a:cs typeface="Times New Roman"/>
              </a:rPr>
              <a:t>Six thousand tons of household and </a:t>
            </a:r>
            <a:r>
              <a:rPr sz="2200" spc="-10" dirty="0">
                <a:latin typeface="Times New Roman"/>
                <a:cs typeface="Times New Roman"/>
              </a:rPr>
              <a:t>commercial </a:t>
            </a:r>
            <a:r>
              <a:rPr sz="2200" spc="-5" dirty="0">
                <a:latin typeface="Times New Roman"/>
                <a:cs typeface="Times New Roman"/>
              </a:rPr>
              <a:t>waste is transported per day  in addition to </a:t>
            </a:r>
            <a:r>
              <a:rPr sz="2200" dirty="0">
                <a:latin typeface="Times New Roman"/>
                <a:cs typeface="Times New Roman"/>
              </a:rPr>
              <a:t>4000 </a:t>
            </a:r>
            <a:r>
              <a:rPr sz="2200" spc="-5" dirty="0">
                <a:latin typeface="Times New Roman"/>
                <a:cs typeface="Times New Roman"/>
              </a:rPr>
              <a:t>tons as construction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waste.</a:t>
            </a:r>
            <a:endParaRPr sz="2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46050" y="4400715"/>
          <a:ext cx="8919205" cy="2238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2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85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10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03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4D4D4D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 marL="474345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400" b="1" spc="-30" dirty="0">
                          <a:latin typeface="Times New Roman"/>
                          <a:cs typeface="Times New Roman"/>
                        </a:rPr>
                        <a:t>Average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daily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waste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produced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city of</a:t>
                      </a:r>
                      <a:r>
                        <a:rPr sz="2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latin typeface="Times New Roman"/>
                          <a:cs typeface="Times New Roman"/>
                        </a:rPr>
                        <a:t>Riyadh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53035" marB="0">
                    <a:lnL w="28575">
                      <a:solidFill>
                        <a:srgbClr val="4D4D4D"/>
                      </a:solidFill>
                      <a:prstDash val="solid"/>
                    </a:lnL>
                    <a:lnR w="28575">
                      <a:solidFill>
                        <a:srgbClr val="4D4D4D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28575">
                      <a:solidFill>
                        <a:srgbClr val="4D4D4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D4D4D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61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Region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Aluraija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Shumaisi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R="308610">
                        <a:lnSpc>
                          <a:spcPct val="114999"/>
                        </a:lnSpc>
                        <a:spcBef>
                          <a:spcPts val="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Roudha</a:t>
                      </a:r>
                      <a:r>
                        <a:rPr sz="1400" b="1" spc="-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and  Northen  Regions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132715">
                        <a:lnSpc>
                          <a:spcPct val="114999"/>
                        </a:lnSpc>
                        <a:spcBef>
                          <a:spcPts val="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Naseem 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Sulay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ziziyah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Olaya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635" marR="73025">
                        <a:lnSpc>
                          <a:spcPct val="114999"/>
                        </a:lnSpc>
                        <a:spcBef>
                          <a:spcPts val="4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AlMalaz</a:t>
                      </a:r>
                      <a:r>
                        <a:rPr sz="1400" b="1" spc="-1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And 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Batha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Almather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4D4D4D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Total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 gridSpan="2"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0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Waste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tons/day)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8120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680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787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93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1410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1706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26364" algn="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1415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1090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2477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39395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spc="5" dirty="0">
                          <a:latin typeface="Times New Roman"/>
                          <a:cs typeface="Times New Roman"/>
                        </a:rPr>
                        <a:t>663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2000" b="1" spc="5" dirty="0">
                          <a:latin typeface="Times New Roman"/>
                          <a:cs typeface="Times New Roman"/>
                        </a:rPr>
                        <a:t>10228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9144000" y="0"/>
                </a:moveTo>
                <a:lnTo>
                  <a:pt x="0" y="0"/>
                </a:lnTo>
                <a:lnTo>
                  <a:pt x="0" y="838200"/>
                </a:lnTo>
                <a:lnTo>
                  <a:pt x="9144000" y="838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1482" y="990600"/>
            <a:ext cx="8610600" cy="5486400"/>
          </a:xfrm>
          <a:custGeom>
            <a:avLst/>
            <a:gdLst/>
            <a:ahLst/>
            <a:cxnLst/>
            <a:rect l="l" t="t" r="r" b="b"/>
            <a:pathLst>
              <a:path w="8610600" h="5486400">
                <a:moveTo>
                  <a:pt x="0" y="5486400"/>
                </a:moveTo>
                <a:lnTo>
                  <a:pt x="8610600" y="5486400"/>
                </a:lnTo>
                <a:lnTo>
                  <a:pt x="8610600" y="0"/>
                </a:lnTo>
                <a:lnTo>
                  <a:pt x="0" y="0"/>
                </a:lnTo>
                <a:lnTo>
                  <a:pt x="0" y="5486400"/>
                </a:lnTo>
                <a:close/>
              </a:path>
            </a:pathLst>
          </a:custGeom>
          <a:ln w="25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0375" y="221996"/>
            <a:ext cx="8156575" cy="6055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Saudi Government Initiatives 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policies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practices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00">
              <a:latin typeface="Tahoma"/>
              <a:cs typeface="Tahoma"/>
            </a:endParaRPr>
          </a:p>
          <a:p>
            <a:pPr marL="12700" marR="544195">
              <a:lnSpc>
                <a:spcPct val="150000"/>
              </a:lnSpc>
            </a:pPr>
            <a:r>
              <a:rPr sz="2400" spc="-5" dirty="0">
                <a:latin typeface="Times New Roman"/>
                <a:cs typeface="Times New Roman"/>
              </a:rPr>
              <a:t>Due </a:t>
            </a:r>
            <a:r>
              <a:rPr sz="2400" dirty="0">
                <a:latin typeface="Times New Roman"/>
                <a:cs typeface="Times New Roman"/>
              </a:rPr>
              <a:t>to the critical </a:t>
            </a:r>
            <a:r>
              <a:rPr sz="2400" spc="-5" dirty="0">
                <a:latin typeface="Times New Roman"/>
                <a:cs typeface="Times New Roman"/>
              </a:rPr>
              <a:t>demand </a:t>
            </a: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waste management,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country  invested heavily to solve this problem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through: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improve recycling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disposal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activities.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00000"/>
              </a:buClr>
              <a:buFont typeface="Wingdings"/>
              <a:buChar char=""/>
            </a:pPr>
            <a:endParaRPr sz="225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Strong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legislations,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Wingdings"/>
              <a:buChar char=""/>
            </a:pPr>
            <a:endParaRPr sz="23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financial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support,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00000"/>
              </a:buClr>
              <a:buFont typeface="Wingdings"/>
              <a:buChar char=""/>
            </a:pPr>
            <a:endParaRPr sz="225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public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awareness,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Wingdings"/>
              <a:buChar char=""/>
            </a:pPr>
            <a:endParaRPr sz="23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spc="-5" dirty="0">
                <a:latin typeface="Times New Roman"/>
                <a:cs typeface="Times New Roman"/>
              </a:rPr>
              <a:t>modern </a:t>
            </a:r>
            <a:r>
              <a:rPr sz="2400" dirty="0">
                <a:latin typeface="Times New Roman"/>
                <a:cs typeface="Times New Roman"/>
              </a:rPr>
              <a:t>technologies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00000"/>
              </a:buClr>
              <a:buFont typeface="Wingdings"/>
              <a:buChar char=""/>
            </a:pPr>
            <a:endParaRPr sz="225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stakeholders’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participation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29325" y="3008487"/>
            <a:ext cx="2828925" cy="2912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8858" y="2590926"/>
            <a:ext cx="792924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55900" marR="5080" indent="-2743835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Tahoma"/>
                <a:cs typeface="Tahoma"/>
              </a:rPr>
              <a:t>Medical Waste</a:t>
            </a:r>
            <a:r>
              <a:rPr sz="4400" spc="-105" dirty="0">
                <a:latin typeface="Tahoma"/>
                <a:cs typeface="Tahoma"/>
              </a:rPr>
              <a:t> </a:t>
            </a:r>
            <a:r>
              <a:rPr sz="4400" spc="-5" dirty="0">
                <a:latin typeface="Tahoma"/>
                <a:cs typeface="Tahoma"/>
              </a:rPr>
              <a:t>Management  Program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2700" y="0"/>
            <a:ext cx="9169400" cy="939800"/>
            <a:chOff x="-12700" y="0"/>
            <a:chExt cx="9169400" cy="9398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914400"/>
            </a:xfrm>
            <a:custGeom>
              <a:avLst/>
              <a:gdLst/>
              <a:ahLst/>
              <a:cxnLst/>
              <a:rect l="l" t="t" r="r" b="b"/>
              <a:pathLst>
                <a:path w="9144000" h="914400">
                  <a:moveTo>
                    <a:pt x="91440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9144000" y="9144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914400"/>
            </a:xfrm>
            <a:custGeom>
              <a:avLst/>
              <a:gdLst/>
              <a:ahLst/>
              <a:cxnLst/>
              <a:rect l="l" t="t" r="r" b="b"/>
              <a:pathLst>
                <a:path w="9144000" h="914400">
                  <a:moveTo>
                    <a:pt x="0" y="914400"/>
                  </a:moveTo>
                  <a:lnTo>
                    <a:pt x="9144000" y="9144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25400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89098" y="197612"/>
            <a:ext cx="37668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Health-care</a:t>
            </a:r>
            <a:r>
              <a:rPr sz="32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2100" y="977900"/>
            <a:ext cx="8483600" cy="5588000"/>
            <a:chOff x="292100" y="977900"/>
            <a:chExt cx="8483600" cy="5588000"/>
          </a:xfrm>
        </p:grpSpPr>
        <p:sp>
          <p:nvSpPr>
            <p:cNvPr id="7" name="object 7"/>
            <p:cNvSpPr/>
            <p:nvPr/>
          </p:nvSpPr>
          <p:spPr>
            <a:xfrm>
              <a:off x="304800" y="1752600"/>
              <a:ext cx="8458200" cy="4800600"/>
            </a:xfrm>
            <a:custGeom>
              <a:avLst/>
              <a:gdLst/>
              <a:ahLst/>
              <a:cxnLst/>
              <a:rect l="l" t="t" r="r" b="b"/>
              <a:pathLst>
                <a:path w="8458200" h="4800600">
                  <a:moveTo>
                    <a:pt x="0" y="4800600"/>
                  </a:moveTo>
                  <a:lnTo>
                    <a:pt x="8458200" y="4800600"/>
                  </a:lnTo>
                  <a:lnTo>
                    <a:pt x="8458200" y="0"/>
                  </a:lnTo>
                  <a:lnTo>
                    <a:pt x="0" y="0"/>
                  </a:lnTo>
                  <a:lnTo>
                    <a:pt x="0" y="4800600"/>
                  </a:lnTo>
                  <a:close/>
                </a:path>
              </a:pathLst>
            </a:custGeom>
            <a:ln w="25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92882" y="990600"/>
              <a:ext cx="3375025" cy="762000"/>
            </a:xfrm>
            <a:custGeom>
              <a:avLst/>
              <a:gdLst/>
              <a:ahLst/>
              <a:cxnLst/>
              <a:rect l="l" t="t" r="r" b="b"/>
              <a:pathLst>
                <a:path w="3375025" h="762000">
                  <a:moveTo>
                    <a:pt x="3374517" y="0"/>
                  </a:moveTo>
                  <a:lnTo>
                    <a:pt x="0" y="0"/>
                  </a:lnTo>
                  <a:lnTo>
                    <a:pt x="0" y="762000"/>
                  </a:lnTo>
                  <a:lnTo>
                    <a:pt x="3374517" y="762000"/>
                  </a:lnTo>
                  <a:lnTo>
                    <a:pt x="3374517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92882" y="990600"/>
              <a:ext cx="3375025" cy="762000"/>
            </a:xfrm>
            <a:custGeom>
              <a:avLst/>
              <a:gdLst/>
              <a:ahLst/>
              <a:cxnLst/>
              <a:rect l="l" t="t" r="r" b="b"/>
              <a:pathLst>
                <a:path w="3375025" h="762000">
                  <a:moveTo>
                    <a:pt x="0" y="762000"/>
                  </a:moveTo>
                  <a:lnTo>
                    <a:pt x="3374517" y="762000"/>
                  </a:lnTo>
                  <a:lnTo>
                    <a:pt x="3374517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25400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3540" y="1101597"/>
            <a:ext cx="8099425" cy="5254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6715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Definition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844"/>
              </a:spcBef>
            </a:pPr>
            <a:r>
              <a:rPr sz="2800" spc="-5" dirty="0">
                <a:latin typeface="Times New Roman"/>
                <a:cs typeface="Times New Roman"/>
              </a:rPr>
              <a:t>Health-care waste (Medical waste) includes all the waste  generated by health-care establishments, research  facilities, and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laboratories.</a:t>
            </a:r>
            <a:endParaRPr sz="2800">
              <a:latin typeface="Times New Roman"/>
              <a:cs typeface="Times New Roman"/>
            </a:endParaRPr>
          </a:p>
          <a:p>
            <a:pPr marL="12700" marR="100330">
              <a:lnSpc>
                <a:spcPct val="150000"/>
              </a:lnSpc>
              <a:spcBef>
                <a:spcPts val="1200"/>
              </a:spcBef>
            </a:pPr>
            <a:r>
              <a:rPr sz="2800" spc="-5" dirty="0">
                <a:latin typeface="Times New Roman"/>
                <a:cs typeface="Times New Roman"/>
              </a:rPr>
              <a:t>In addition, it includes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waste originating from minor  or scattered sources, such as that produced in the course  of health </a:t>
            </a:r>
            <a:r>
              <a:rPr sz="2800" spc="-10" dirty="0">
                <a:latin typeface="Times New Roman"/>
                <a:cs typeface="Times New Roman"/>
              </a:rPr>
              <a:t>care </a:t>
            </a:r>
            <a:r>
              <a:rPr sz="2800" spc="-5" dirty="0">
                <a:latin typeface="Times New Roman"/>
                <a:cs typeface="Times New Roman"/>
              </a:rPr>
              <a:t>undertaken in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home </a:t>
            </a:r>
            <a:r>
              <a:rPr sz="2800" dirty="0">
                <a:latin typeface="Times New Roman"/>
                <a:cs typeface="Times New Roman"/>
              </a:rPr>
              <a:t>(dialysis, </a:t>
            </a:r>
            <a:r>
              <a:rPr sz="2800" spc="-5" dirty="0">
                <a:latin typeface="Times New Roman"/>
                <a:cs typeface="Times New Roman"/>
              </a:rPr>
              <a:t>insulin  injections,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etc.)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11615" cy="1136650"/>
          </a:xfrm>
          <a:custGeom>
            <a:avLst/>
            <a:gdLst/>
            <a:ahLst/>
            <a:cxnLst/>
            <a:rect l="l" t="t" r="r" b="b"/>
            <a:pathLst>
              <a:path w="9111615" h="1136650">
                <a:moveTo>
                  <a:pt x="0" y="1136459"/>
                </a:moveTo>
                <a:lnTo>
                  <a:pt x="9111361" y="1136459"/>
                </a:lnTo>
                <a:lnTo>
                  <a:pt x="9111361" y="0"/>
                </a:lnTo>
                <a:lnTo>
                  <a:pt x="0" y="0"/>
                </a:lnTo>
                <a:lnTo>
                  <a:pt x="0" y="1136459"/>
                </a:lnTo>
                <a:close/>
              </a:path>
            </a:pathLst>
          </a:custGeom>
          <a:ln w="2540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431" rIns="0" bIns="0" rtlCol="0">
            <a:spAutoFit/>
          </a:bodyPr>
          <a:lstStyle/>
          <a:p>
            <a:pPr marL="3101975" marR="5080" indent="-251079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Tahoma"/>
                <a:cs typeface="Tahoma"/>
              </a:rPr>
              <a:t>Hazardous </a:t>
            </a:r>
            <a:r>
              <a:rPr sz="3200" dirty="0">
                <a:latin typeface="Tahoma"/>
                <a:cs typeface="Tahoma"/>
              </a:rPr>
              <a:t>Materials </a:t>
            </a:r>
            <a:r>
              <a:rPr sz="3200" spc="5" dirty="0">
                <a:latin typeface="Tahoma"/>
                <a:cs typeface="Tahoma"/>
              </a:rPr>
              <a:t>&amp; </a:t>
            </a:r>
            <a:r>
              <a:rPr sz="3200" spc="-5" dirty="0">
                <a:latin typeface="Tahoma"/>
                <a:cs typeface="Tahoma"/>
              </a:rPr>
              <a:t>Medical</a:t>
            </a:r>
            <a:r>
              <a:rPr sz="3200" spc="-13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  </a:t>
            </a:r>
            <a:r>
              <a:rPr sz="3200" spc="-5" dirty="0">
                <a:latin typeface="Tahoma"/>
                <a:cs typeface="Tahoma"/>
              </a:rPr>
              <a:t>Management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8300" y="1136434"/>
            <a:ext cx="8743315" cy="5582285"/>
            <a:chOff x="368300" y="1136434"/>
            <a:chExt cx="8743315" cy="5582285"/>
          </a:xfrm>
        </p:grpSpPr>
        <p:sp>
          <p:nvSpPr>
            <p:cNvPr id="5" name="object 5"/>
            <p:cNvSpPr/>
            <p:nvPr/>
          </p:nvSpPr>
          <p:spPr>
            <a:xfrm>
              <a:off x="5910960" y="1136434"/>
              <a:ext cx="3200400" cy="538251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000" y="1447800"/>
              <a:ext cx="5486400" cy="5257800"/>
            </a:xfrm>
            <a:custGeom>
              <a:avLst/>
              <a:gdLst/>
              <a:ahLst/>
              <a:cxnLst/>
              <a:rect l="l" t="t" r="r" b="b"/>
              <a:pathLst>
                <a:path w="5486400" h="5257800">
                  <a:moveTo>
                    <a:pt x="0" y="5257800"/>
                  </a:moveTo>
                  <a:lnTo>
                    <a:pt x="5486400" y="5257800"/>
                  </a:lnTo>
                  <a:lnTo>
                    <a:pt x="5486400" y="0"/>
                  </a:lnTo>
                  <a:lnTo>
                    <a:pt x="0" y="0"/>
                  </a:lnTo>
                  <a:lnTo>
                    <a:pt x="0" y="5257800"/>
                  </a:lnTo>
                  <a:close/>
                </a:path>
              </a:pathLst>
            </a:custGeom>
            <a:ln w="254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9740" y="1392180"/>
            <a:ext cx="4976495" cy="465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800" spc="-5" dirty="0">
                <a:latin typeface="Times New Roman"/>
                <a:cs typeface="Times New Roman"/>
              </a:rPr>
              <a:t>Of </a:t>
            </a:r>
            <a:r>
              <a:rPr sz="2800" dirty="0">
                <a:latin typeface="Times New Roman"/>
                <a:cs typeface="Times New Roman"/>
              </a:rPr>
              <a:t>the </a:t>
            </a:r>
            <a:r>
              <a:rPr sz="2800" spc="-5" dirty="0">
                <a:latin typeface="Times New Roman"/>
                <a:cs typeface="Times New Roman"/>
              </a:rPr>
              <a:t>total amount of waste  generated by health-care activities,  about </a:t>
            </a:r>
            <a:r>
              <a:rPr sz="2800" b="1" spc="-5" dirty="0">
                <a:latin typeface="Times New Roman"/>
                <a:cs typeface="Times New Roman"/>
              </a:rPr>
              <a:t>85% is general, </a:t>
            </a:r>
            <a:r>
              <a:rPr sz="2800" b="1" dirty="0">
                <a:latin typeface="Times New Roman"/>
                <a:cs typeface="Times New Roman"/>
              </a:rPr>
              <a:t>non-  </a:t>
            </a:r>
            <a:r>
              <a:rPr sz="2800" b="1" spc="-5" dirty="0">
                <a:latin typeface="Times New Roman"/>
                <a:cs typeface="Times New Roman"/>
              </a:rPr>
              <a:t>hazardous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waste</a:t>
            </a:r>
            <a:r>
              <a:rPr sz="2800" spc="-5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2700" marR="118110">
              <a:lnSpc>
                <a:spcPct val="150000"/>
              </a:lnSpc>
              <a:spcBef>
                <a:spcPts val="1200"/>
              </a:spcBef>
            </a:pPr>
            <a:r>
              <a:rPr sz="2800" spc="-5" dirty="0">
                <a:latin typeface="Times New Roman"/>
                <a:cs typeface="Times New Roman"/>
              </a:rPr>
              <a:t>The remaining </a:t>
            </a:r>
            <a:r>
              <a:rPr sz="2800" b="1" dirty="0">
                <a:latin typeface="Times New Roman"/>
                <a:cs typeface="Times New Roman"/>
              </a:rPr>
              <a:t>15% </a:t>
            </a:r>
            <a:r>
              <a:rPr sz="2800" spc="-5" dirty="0">
                <a:latin typeface="Times New Roman"/>
                <a:cs typeface="Times New Roman"/>
              </a:rPr>
              <a:t>is considered  </a:t>
            </a:r>
            <a:r>
              <a:rPr sz="2800" b="1" spc="-5" dirty="0">
                <a:latin typeface="Times New Roman"/>
                <a:cs typeface="Times New Roman"/>
              </a:rPr>
              <a:t>hazardous material </a:t>
            </a:r>
            <a:r>
              <a:rPr sz="2800" spc="-5" dirty="0">
                <a:latin typeface="Times New Roman"/>
                <a:cs typeface="Times New Roman"/>
              </a:rPr>
              <a:t>that </a:t>
            </a:r>
            <a:r>
              <a:rPr sz="2800" spc="-10" dirty="0">
                <a:latin typeface="Times New Roman"/>
                <a:cs typeface="Times New Roman"/>
              </a:rPr>
              <a:t>may </a:t>
            </a:r>
            <a:r>
              <a:rPr sz="2800" spc="-5" dirty="0">
                <a:latin typeface="Times New Roman"/>
                <a:cs typeface="Times New Roman"/>
              </a:rPr>
              <a:t>be  infectious, </a:t>
            </a:r>
            <a:r>
              <a:rPr sz="2800" dirty="0">
                <a:latin typeface="Times New Roman"/>
                <a:cs typeface="Times New Roman"/>
              </a:rPr>
              <a:t>toxic </a:t>
            </a:r>
            <a:r>
              <a:rPr sz="2800" spc="-5" dirty="0">
                <a:latin typeface="Times New Roman"/>
                <a:cs typeface="Times New Roman"/>
              </a:rPr>
              <a:t>or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radioactive.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7848600" cy="685800"/>
          </a:xfrm>
          <a:prstGeom prst="rect">
            <a:avLst/>
          </a:prstGeom>
          <a:ln w="28575">
            <a:solidFill>
              <a:srgbClr val="00AF5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645160">
              <a:lnSpc>
                <a:spcPct val="100000"/>
              </a:lnSpc>
              <a:spcBef>
                <a:spcPts val="760"/>
              </a:spcBef>
            </a:pPr>
            <a:r>
              <a:rPr sz="3200" dirty="0">
                <a:latin typeface="Tahoma"/>
                <a:cs typeface="Tahoma"/>
              </a:rPr>
              <a:t>Magnitude </a:t>
            </a:r>
            <a:r>
              <a:rPr sz="3200" spc="-5" dirty="0">
                <a:latin typeface="Tahoma"/>
                <a:cs typeface="Tahoma"/>
              </a:rPr>
              <a:t>of Health-care</a:t>
            </a:r>
            <a:r>
              <a:rPr sz="3200" spc="-7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1066800"/>
            <a:ext cx="5791200" cy="5562600"/>
          </a:xfrm>
          <a:custGeom>
            <a:avLst/>
            <a:gdLst/>
            <a:ahLst/>
            <a:cxnLst/>
            <a:rect l="l" t="t" r="r" b="b"/>
            <a:pathLst>
              <a:path w="5791200" h="5562600">
                <a:moveTo>
                  <a:pt x="0" y="5562600"/>
                </a:moveTo>
                <a:lnTo>
                  <a:pt x="5791200" y="5562600"/>
                </a:lnTo>
                <a:lnTo>
                  <a:pt x="57912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ln w="25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1038504"/>
            <a:ext cx="5472430" cy="549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40000"/>
              </a:lnSpc>
              <a:spcBef>
                <a:spcPts val="10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Every </a:t>
            </a:r>
            <a:r>
              <a:rPr sz="2200" dirty="0">
                <a:latin typeface="Times New Roman"/>
                <a:cs typeface="Times New Roman"/>
              </a:rPr>
              <a:t>year </a:t>
            </a:r>
            <a:r>
              <a:rPr sz="2200" spc="-5" dirty="0">
                <a:latin typeface="Times New Roman"/>
                <a:cs typeface="Times New Roman"/>
              </a:rPr>
              <a:t>an estimated </a:t>
            </a:r>
            <a:r>
              <a:rPr sz="2200" b="1" spc="-5" dirty="0">
                <a:latin typeface="Times New Roman"/>
                <a:cs typeface="Times New Roman"/>
              </a:rPr>
              <a:t>16 billion injections  </a:t>
            </a:r>
            <a:r>
              <a:rPr sz="2200" spc="-5" dirty="0">
                <a:latin typeface="Times New Roman"/>
                <a:cs typeface="Times New Roman"/>
              </a:rPr>
              <a:t>are administered worldwide, </a:t>
            </a:r>
            <a:r>
              <a:rPr sz="2200" dirty="0">
                <a:latin typeface="Times New Roman"/>
                <a:cs typeface="Times New Roman"/>
              </a:rPr>
              <a:t>but not </a:t>
            </a:r>
            <a:r>
              <a:rPr sz="2200" spc="-5" dirty="0">
                <a:latin typeface="Times New Roman"/>
                <a:cs typeface="Times New Roman"/>
              </a:rPr>
              <a:t>all </a:t>
            </a:r>
            <a:r>
              <a:rPr sz="2200" dirty="0">
                <a:latin typeface="Times New Roman"/>
                <a:cs typeface="Times New Roman"/>
              </a:rPr>
              <a:t>of the  </a:t>
            </a:r>
            <a:r>
              <a:rPr sz="2200" spc="-5" dirty="0">
                <a:latin typeface="Times New Roman"/>
                <a:cs typeface="Times New Roman"/>
              </a:rPr>
              <a:t>needles and </a:t>
            </a:r>
            <a:r>
              <a:rPr sz="2200" dirty="0">
                <a:latin typeface="Times New Roman"/>
                <a:cs typeface="Times New Roman"/>
              </a:rPr>
              <a:t>syringes </a:t>
            </a:r>
            <a:r>
              <a:rPr sz="2200" spc="-5" dirty="0">
                <a:latin typeface="Times New Roman"/>
                <a:cs typeface="Times New Roman"/>
              </a:rPr>
              <a:t>are properly disposed of  afterwards.</a:t>
            </a:r>
            <a:endParaRPr sz="2200">
              <a:latin typeface="Times New Roman"/>
              <a:cs typeface="Times New Roman"/>
            </a:endParaRPr>
          </a:p>
          <a:p>
            <a:pPr marL="355600" marR="155575" indent="-342900">
              <a:lnSpc>
                <a:spcPct val="14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Health-care waste contains </a:t>
            </a:r>
            <a:r>
              <a:rPr sz="2200" b="1" spc="-5" dirty="0">
                <a:latin typeface="Times New Roman"/>
                <a:cs typeface="Times New Roman"/>
              </a:rPr>
              <a:t>potentially  harmful microorganisms</a:t>
            </a:r>
            <a:r>
              <a:rPr sz="2200" spc="-5" dirty="0">
                <a:latin typeface="Times New Roman"/>
                <a:cs typeface="Times New Roman"/>
              </a:rPr>
              <a:t>, which can infect  hospital patients, health workers and the 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general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public</a:t>
            </a:r>
            <a:r>
              <a:rPr sz="2200" spc="-5" dirty="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355600" marR="163830" indent="-342900">
              <a:lnSpc>
                <a:spcPct val="14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spc="-5" dirty="0">
                <a:latin typeface="Times New Roman"/>
                <a:cs typeface="Times New Roman"/>
              </a:rPr>
              <a:t>Health-care waste in </a:t>
            </a:r>
            <a:r>
              <a:rPr sz="2200" spc="-10" dirty="0">
                <a:latin typeface="Times New Roman"/>
                <a:cs typeface="Times New Roman"/>
              </a:rPr>
              <a:t>some </a:t>
            </a:r>
            <a:r>
              <a:rPr sz="2200" spc="-5" dirty="0">
                <a:latin typeface="Times New Roman"/>
                <a:cs typeface="Times New Roman"/>
              </a:rPr>
              <a:t>circumstances is  </a:t>
            </a:r>
            <a:r>
              <a:rPr sz="2200" b="1" spc="-5" dirty="0">
                <a:latin typeface="Times New Roman"/>
                <a:cs typeface="Times New Roman"/>
              </a:rPr>
              <a:t>incinerated</a:t>
            </a:r>
            <a:r>
              <a:rPr sz="2200" spc="-5" dirty="0">
                <a:latin typeface="Times New Roman"/>
                <a:cs typeface="Times New Roman"/>
              </a:rPr>
              <a:t>, and dioxins and other toxic </a:t>
            </a:r>
            <a:r>
              <a:rPr sz="2200" b="1" spc="-5" dirty="0">
                <a:latin typeface="Times New Roman"/>
                <a:cs typeface="Times New Roman"/>
              </a:rPr>
              <a:t>air  pollutants </a:t>
            </a:r>
            <a:r>
              <a:rPr sz="2200" spc="-10" dirty="0">
                <a:latin typeface="Times New Roman"/>
                <a:cs typeface="Times New Roman"/>
              </a:rPr>
              <a:t>may </a:t>
            </a:r>
            <a:r>
              <a:rPr sz="2200" spc="-5" dirty="0">
                <a:latin typeface="Times New Roman"/>
                <a:cs typeface="Times New Roman"/>
              </a:rPr>
              <a:t>be produced as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emissions.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21400" y="1066800"/>
            <a:ext cx="3022600" cy="5791200"/>
            <a:chOff x="6121400" y="1066800"/>
            <a:chExt cx="3022600" cy="5791200"/>
          </a:xfrm>
        </p:grpSpPr>
        <p:sp>
          <p:nvSpPr>
            <p:cNvPr id="6" name="object 6"/>
            <p:cNvSpPr/>
            <p:nvPr/>
          </p:nvSpPr>
          <p:spPr>
            <a:xfrm>
              <a:off x="6121400" y="1066800"/>
              <a:ext cx="2946400" cy="22098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21400" y="3276600"/>
              <a:ext cx="3022600" cy="35813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76200"/>
            <a:ext cx="6901180" cy="914400"/>
          </a:xfrm>
          <a:prstGeom prst="rect">
            <a:avLst/>
          </a:prstGeom>
          <a:ln w="28575">
            <a:solidFill>
              <a:srgbClr val="00AF50"/>
            </a:solidFill>
          </a:ln>
        </p:spPr>
        <p:txBody>
          <a:bodyPr vert="horz" wrap="square" lIns="0" tIns="21082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660"/>
              </a:spcBef>
            </a:pPr>
            <a:r>
              <a:rPr sz="3200" dirty="0">
                <a:latin typeface="Tahoma"/>
                <a:cs typeface="Tahoma"/>
              </a:rPr>
              <a:t>What </a:t>
            </a:r>
            <a:r>
              <a:rPr sz="3200" spc="-5" dirty="0">
                <a:latin typeface="Tahoma"/>
                <a:cs typeface="Tahoma"/>
              </a:rPr>
              <a:t>composed Medical</a:t>
            </a:r>
            <a:r>
              <a:rPr sz="3200" spc="-10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1295400"/>
            <a:ext cx="7010400" cy="5410200"/>
          </a:xfrm>
          <a:custGeom>
            <a:avLst/>
            <a:gdLst/>
            <a:ahLst/>
            <a:cxnLst/>
            <a:rect l="l" t="t" r="r" b="b"/>
            <a:pathLst>
              <a:path w="7010400" h="5410200">
                <a:moveTo>
                  <a:pt x="0" y="5410200"/>
                </a:moveTo>
                <a:lnTo>
                  <a:pt x="7010400" y="5410200"/>
                </a:lnTo>
                <a:lnTo>
                  <a:pt x="7010400" y="0"/>
                </a:lnTo>
                <a:lnTo>
                  <a:pt x="0" y="0"/>
                </a:lnTo>
                <a:lnTo>
                  <a:pt x="0" y="5410200"/>
                </a:lnTo>
                <a:close/>
              </a:path>
            </a:pathLst>
          </a:custGeom>
          <a:ln w="25400">
            <a:solidFill>
              <a:srgbClr val="B1B1B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3540" y="1369822"/>
            <a:ext cx="5481955" cy="5074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Times New Roman"/>
                <a:cs typeface="Times New Roman"/>
              </a:rPr>
              <a:t>Any Partially Used or Unused Medication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Including: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Syringes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25" dirty="0">
                <a:latin typeface="Times New Roman"/>
                <a:cs typeface="Times New Roman"/>
              </a:rPr>
              <a:t>Vials,</a:t>
            </a:r>
            <a:r>
              <a:rPr sz="1900" spc="-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Bottles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IV Bags and </a:t>
            </a:r>
            <a:r>
              <a:rPr sz="1900" spc="-15" dirty="0">
                <a:latin typeface="Times New Roman"/>
                <a:cs typeface="Times New Roman"/>
              </a:rPr>
              <a:t>Tubing With </a:t>
            </a:r>
            <a:r>
              <a:rPr sz="1900" spc="-5" dirty="0">
                <a:latin typeface="Times New Roman"/>
                <a:cs typeface="Times New Roman"/>
              </a:rPr>
              <a:t>Medicine</a:t>
            </a:r>
            <a:r>
              <a:rPr sz="1900" spc="-21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Additives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Loose Pills, </a:t>
            </a:r>
            <a:r>
              <a:rPr sz="1900" spc="-20" dirty="0">
                <a:latin typeface="Times New Roman"/>
                <a:cs typeface="Times New Roman"/>
              </a:rPr>
              <a:t>Tablets,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Capsules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Aerosol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Inhalers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10" dirty="0">
                <a:latin typeface="Times New Roman"/>
                <a:cs typeface="Times New Roman"/>
              </a:rPr>
              <a:t>Creams, Ointments,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Shampoos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Patient Prep-Alcohol and</a:t>
            </a:r>
            <a:r>
              <a:rPr sz="1900" spc="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Iodine</a:t>
            </a:r>
            <a:endParaRPr sz="1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Times New Roman"/>
                <a:cs typeface="Times New Roman"/>
              </a:rPr>
              <a:t>Empty Vials/Containers </a:t>
            </a:r>
            <a:r>
              <a:rPr sz="1900" spc="-5" dirty="0">
                <a:latin typeface="Times New Roman"/>
                <a:cs typeface="Times New Roman"/>
              </a:rPr>
              <a:t>That Held P-Listed</a:t>
            </a:r>
            <a:r>
              <a:rPr sz="1900" spc="-30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Drugs</a:t>
            </a:r>
            <a:endParaRPr sz="19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885"/>
              </a:spcBef>
              <a:buFont typeface="Arial"/>
              <a:buChar char="-"/>
              <a:tabLst>
                <a:tab pos="756285" algn="l"/>
                <a:tab pos="756920" algn="l"/>
              </a:tabLst>
            </a:pPr>
            <a:r>
              <a:rPr sz="1900" spc="-5" dirty="0">
                <a:latin typeface="Times New Roman"/>
                <a:cs typeface="Times New Roman"/>
              </a:rPr>
              <a:t>Nicotine, </a:t>
            </a:r>
            <a:r>
              <a:rPr sz="1900" spc="-20" dirty="0">
                <a:latin typeface="Times New Roman"/>
                <a:cs typeface="Times New Roman"/>
              </a:rPr>
              <a:t>Warfarin,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sz="1900" spc="-5" dirty="0">
                <a:latin typeface="Times New Roman"/>
                <a:cs typeface="Times New Roman"/>
              </a:rPr>
              <a:t>etc.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35903" y="1076325"/>
            <a:ext cx="2808605" cy="3676015"/>
            <a:chOff x="6335903" y="1076325"/>
            <a:chExt cx="2808605" cy="3676015"/>
          </a:xfrm>
        </p:grpSpPr>
        <p:sp>
          <p:nvSpPr>
            <p:cNvPr id="6" name="object 6"/>
            <p:cNvSpPr/>
            <p:nvPr/>
          </p:nvSpPr>
          <p:spPr>
            <a:xfrm>
              <a:off x="6335903" y="1076325"/>
              <a:ext cx="2808097" cy="1666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35903" y="3261360"/>
              <a:ext cx="2808097" cy="14905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143000"/>
            <a:ext cx="8686800" cy="2438400"/>
          </a:xfrm>
          <a:custGeom>
            <a:avLst/>
            <a:gdLst/>
            <a:ahLst/>
            <a:cxnLst/>
            <a:rect l="l" t="t" r="r" b="b"/>
            <a:pathLst>
              <a:path w="8686800" h="2438400">
                <a:moveTo>
                  <a:pt x="0" y="2438400"/>
                </a:moveTo>
                <a:lnTo>
                  <a:pt x="8686800" y="2438400"/>
                </a:lnTo>
                <a:lnTo>
                  <a:pt x="8686800" y="0"/>
                </a:lnTo>
                <a:lnTo>
                  <a:pt x="0" y="0"/>
                </a:lnTo>
                <a:lnTo>
                  <a:pt x="0" y="2438400"/>
                </a:lnTo>
                <a:close/>
              </a:path>
            </a:pathLst>
          </a:custGeom>
          <a:ln w="9525">
            <a:solidFill>
              <a:srgbClr val="6E5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1140" y="985359"/>
            <a:ext cx="8334375" cy="236918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Infectious</a:t>
            </a:r>
            <a:r>
              <a:rPr sz="3100" b="1" spc="35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waste:</a:t>
            </a:r>
            <a:endParaRPr sz="31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215"/>
              </a:spcBef>
              <a:buFont typeface="Arial"/>
              <a:buChar char="–"/>
              <a:tabLst>
                <a:tab pos="756920" algn="l"/>
              </a:tabLst>
            </a:pPr>
            <a:r>
              <a:rPr sz="2700" spc="-5" dirty="0">
                <a:latin typeface="Times New Roman"/>
                <a:cs typeface="Times New Roman"/>
              </a:rPr>
              <a:t>waste </a:t>
            </a:r>
            <a:r>
              <a:rPr sz="2700" dirty="0">
                <a:latin typeface="Times New Roman"/>
                <a:cs typeface="Times New Roman"/>
              </a:rPr>
              <a:t>contaminated with blood and other bodily</a:t>
            </a:r>
            <a:r>
              <a:rPr sz="2700" spc="-65" dirty="0">
                <a:latin typeface="Times New Roman"/>
                <a:cs typeface="Times New Roman"/>
              </a:rPr>
              <a:t> </a:t>
            </a:r>
            <a:r>
              <a:rPr sz="2700" spc="-5" dirty="0">
                <a:latin typeface="Times New Roman"/>
                <a:cs typeface="Times New Roman"/>
              </a:rPr>
              <a:t>fluids,</a:t>
            </a:r>
            <a:endParaRPr sz="27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205"/>
              </a:spcBef>
              <a:buFont typeface="Arial"/>
              <a:buChar char="–"/>
              <a:tabLst>
                <a:tab pos="756920" algn="l"/>
              </a:tabLst>
            </a:pPr>
            <a:r>
              <a:rPr sz="2700" dirty="0">
                <a:latin typeface="Times New Roman"/>
                <a:cs typeface="Times New Roman"/>
              </a:rPr>
              <a:t>cultures </a:t>
            </a:r>
            <a:r>
              <a:rPr sz="2700" spc="-5" dirty="0">
                <a:latin typeface="Times New Roman"/>
                <a:cs typeface="Times New Roman"/>
              </a:rPr>
              <a:t>from </a:t>
            </a:r>
            <a:r>
              <a:rPr sz="2700" dirty="0">
                <a:latin typeface="Times New Roman"/>
                <a:cs typeface="Times New Roman"/>
              </a:rPr>
              <a:t>laboratory</a:t>
            </a:r>
            <a:r>
              <a:rPr sz="2700" spc="-2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work,</a:t>
            </a:r>
            <a:endParaRPr sz="27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756920" algn="l"/>
              </a:tabLst>
            </a:pPr>
            <a:r>
              <a:rPr sz="2700" spc="-5" dirty="0">
                <a:latin typeface="Times New Roman"/>
                <a:cs typeface="Times New Roman"/>
              </a:rPr>
              <a:t>waste from </a:t>
            </a:r>
            <a:r>
              <a:rPr sz="2700" dirty="0">
                <a:latin typeface="Times New Roman"/>
                <a:cs typeface="Times New Roman"/>
              </a:rPr>
              <a:t>patients with infections (swabs,</a:t>
            </a:r>
            <a:r>
              <a:rPr sz="2700" spc="-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bandages)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200" y="76200"/>
            <a:ext cx="6901180" cy="914400"/>
          </a:xfrm>
          <a:prstGeom prst="rect">
            <a:avLst/>
          </a:prstGeom>
          <a:ln w="28575">
            <a:solidFill>
              <a:srgbClr val="00AF50"/>
            </a:solidFill>
          </a:ln>
        </p:spPr>
        <p:txBody>
          <a:bodyPr vert="horz" wrap="square" lIns="0" tIns="21082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660"/>
              </a:spcBef>
            </a:pPr>
            <a:r>
              <a:rPr sz="3200" dirty="0">
                <a:latin typeface="Tahoma"/>
                <a:cs typeface="Tahoma"/>
              </a:rPr>
              <a:t>What </a:t>
            </a:r>
            <a:r>
              <a:rPr sz="3200" spc="-5" dirty="0">
                <a:latin typeface="Tahoma"/>
                <a:cs typeface="Tahoma"/>
              </a:rPr>
              <a:t>composed Medical</a:t>
            </a:r>
            <a:r>
              <a:rPr sz="3200" spc="-10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4673" y="3733800"/>
            <a:ext cx="8761095" cy="1676400"/>
          </a:xfrm>
          <a:prstGeom prst="rect">
            <a:avLst/>
          </a:prstGeom>
          <a:ln w="9525">
            <a:solidFill>
              <a:srgbClr val="00AF5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34340" indent="-343535">
              <a:lnSpc>
                <a:spcPts val="2955"/>
              </a:lnSpc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Pathological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waste:</a:t>
            </a:r>
            <a:endParaRPr sz="2800">
              <a:latin typeface="Times New Roman"/>
              <a:cs typeface="Times New Roman"/>
            </a:endParaRPr>
          </a:p>
          <a:p>
            <a:pPr marL="1266825" lvl="1" indent="-261620">
              <a:lnSpc>
                <a:spcPct val="100000"/>
              </a:lnSpc>
              <a:spcBef>
                <a:spcPts val="665"/>
              </a:spcBef>
              <a:buSzPct val="95652"/>
              <a:buFont typeface="Wingdings"/>
              <a:buChar char=""/>
              <a:tabLst>
                <a:tab pos="1267460" algn="l"/>
              </a:tabLst>
            </a:pPr>
            <a:r>
              <a:rPr sz="2300" spc="-5" dirty="0">
                <a:latin typeface="Times New Roman"/>
                <a:cs typeface="Times New Roman"/>
              </a:rPr>
              <a:t>human</a:t>
            </a:r>
            <a:r>
              <a:rPr sz="2300" dirty="0">
                <a:latin typeface="Times New Roman"/>
                <a:cs typeface="Times New Roman"/>
              </a:rPr>
              <a:t> tissues,</a:t>
            </a:r>
            <a:endParaRPr sz="2300">
              <a:latin typeface="Times New Roman"/>
              <a:cs typeface="Times New Roman"/>
            </a:endParaRPr>
          </a:p>
          <a:p>
            <a:pPr marL="1266825" lvl="1" indent="-261620">
              <a:lnSpc>
                <a:spcPct val="100000"/>
              </a:lnSpc>
              <a:spcBef>
                <a:spcPts val="650"/>
              </a:spcBef>
              <a:buSzPct val="95652"/>
              <a:buFont typeface="Wingdings"/>
              <a:buChar char=""/>
              <a:tabLst>
                <a:tab pos="1267460" algn="l"/>
              </a:tabLst>
            </a:pPr>
            <a:r>
              <a:rPr sz="2300" spc="-5" dirty="0">
                <a:latin typeface="Times New Roman"/>
                <a:cs typeface="Times New Roman"/>
              </a:rPr>
              <a:t>organs </a:t>
            </a:r>
            <a:r>
              <a:rPr sz="2300" dirty="0">
                <a:latin typeface="Times New Roman"/>
                <a:cs typeface="Times New Roman"/>
              </a:rPr>
              <a:t>or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fluids,</a:t>
            </a:r>
            <a:endParaRPr sz="2300">
              <a:latin typeface="Times New Roman"/>
              <a:cs typeface="Times New Roman"/>
            </a:endParaRPr>
          </a:p>
          <a:p>
            <a:pPr marL="1266825" lvl="1" indent="-261620">
              <a:lnSpc>
                <a:spcPts val="2760"/>
              </a:lnSpc>
              <a:spcBef>
                <a:spcPts val="650"/>
              </a:spcBef>
              <a:buSzPct val="95652"/>
              <a:buFont typeface="Wingdings"/>
              <a:buChar char=""/>
              <a:tabLst>
                <a:tab pos="1267460" algn="l"/>
              </a:tabLst>
            </a:pPr>
            <a:r>
              <a:rPr sz="2300" dirty="0">
                <a:latin typeface="Times New Roman"/>
                <a:cs typeface="Times New Roman"/>
              </a:rPr>
              <a:t>body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parts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5714998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1066800">
                <a:moveTo>
                  <a:pt x="0" y="1066799"/>
                </a:moveTo>
                <a:lnTo>
                  <a:pt x="9144000" y="1066799"/>
                </a:lnTo>
                <a:lnTo>
                  <a:pt x="9144000" y="0"/>
                </a:lnTo>
                <a:lnTo>
                  <a:pt x="0" y="0"/>
                </a:lnTo>
                <a:lnTo>
                  <a:pt x="0" y="1066799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39" y="5735523"/>
            <a:ext cx="8715375" cy="970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Sharps waste: </a:t>
            </a:r>
            <a:r>
              <a:rPr sz="3100" spc="-5" dirty="0">
                <a:latin typeface="Times New Roman"/>
                <a:cs typeface="Times New Roman"/>
              </a:rPr>
              <a:t>syringes, needles, disposable scalpels  and blades,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etc.;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354" y="3352800"/>
            <a:ext cx="9120505" cy="68580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34340" indent="-34417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Cytotoxic waste: </a:t>
            </a:r>
            <a:r>
              <a:rPr sz="3100" dirty="0">
                <a:latin typeface="Times New Roman"/>
                <a:cs typeface="Times New Roman"/>
              </a:rPr>
              <a:t>genotoxic properties,</a:t>
            </a:r>
            <a:r>
              <a:rPr sz="3100" spc="4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carcinogenic.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569" y="0"/>
            <a:ext cx="6901180" cy="685800"/>
          </a:xfrm>
          <a:prstGeom prst="rect">
            <a:avLst/>
          </a:prstGeom>
          <a:ln w="28575">
            <a:solidFill>
              <a:srgbClr val="00AF5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760"/>
              </a:spcBef>
            </a:pPr>
            <a:r>
              <a:rPr sz="3200" dirty="0">
                <a:latin typeface="Tahoma"/>
                <a:cs typeface="Tahoma"/>
              </a:rPr>
              <a:t>What </a:t>
            </a:r>
            <a:r>
              <a:rPr sz="3200" spc="-5" dirty="0">
                <a:latin typeface="Tahoma"/>
                <a:cs typeface="Tahoma"/>
              </a:rPr>
              <a:t>composed Medical</a:t>
            </a:r>
            <a:r>
              <a:rPr sz="3200" spc="-10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Waste?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3" y="2057400"/>
            <a:ext cx="9137650" cy="1066800"/>
          </a:xfrm>
          <a:prstGeom prst="rect">
            <a:avLst/>
          </a:prstGeom>
          <a:ln w="9525">
            <a:solidFill>
              <a:srgbClr val="006FC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marR="1614170" indent="-3435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b="1" dirty="0">
                <a:latin typeface="Times New Roman"/>
                <a:cs typeface="Times New Roman"/>
              </a:rPr>
              <a:t>Pharmaceutical </a:t>
            </a:r>
            <a:r>
              <a:rPr sz="3100" b="1" spc="-5" dirty="0">
                <a:latin typeface="Times New Roman"/>
                <a:cs typeface="Times New Roman"/>
              </a:rPr>
              <a:t>waste: </a:t>
            </a:r>
            <a:r>
              <a:rPr sz="3100" dirty="0">
                <a:latin typeface="Times New Roman"/>
                <a:cs typeface="Times New Roman"/>
              </a:rPr>
              <a:t>expired, </a:t>
            </a:r>
            <a:r>
              <a:rPr sz="3100" spc="-5" dirty="0">
                <a:latin typeface="Times New Roman"/>
                <a:cs typeface="Times New Roman"/>
              </a:rPr>
              <a:t>unused and  </a:t>
            </a:r>
            <a:r>
              <a:rPr sz="3100" dirty="0">
                <a:latin typeface="Times New Roman"/>
                <a:cs typeface="Times New Roman"/>
              </a:rPr>
              <a:t>contaminated </a:t>
            </a:r>
            <a:r>
              <a:rPr sz="3100" spc="-5" dirty="0">
                <a:latin typeface="Times New Roman"/>
                <a:cs typeface="Times New Roman"/>
              </a:rPr>
              <a:t>drugs and</a:t>
            </a:r>
            <a:r>
              <a:rPr sz="3100" spc="-1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vaccines;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3" y="5410200"/>
            <a:ext cx="9113520" cy="1447800"/>
          </a:xfrm>
          <a:custGeom>
            <a:avLst/>
            <a:gdLst/>
            <a:ahLst/>
            <a:cxnLst/>
            <a:rect l="l" t="t" r="r" b="b"/>
            <a:pathLst>
              <a:path w="9113520" h="1447800">
                <a:moveTo>
                  <a:pt x="0" y="1447800"/>
                </a:moveTo>
                <a:lnTo>
                  <a:pt x="9113266" y="1447800"/>
                </a:lnTo>
                <a:lnTo>
                  <a:pt x="9113266" y="0"/>
                </a:lnTo>
                <a:lnTo>
                  <a:pt x="0" y="0"/>
                </a:lnTo>
                <a:lnTo>
                  <a:pt x="0" y="1447800"/>
                </a:lnTo>
                <a:close/>
              </a:path>
            </a:pathLst>
          </a:custGeom>
          <a:ln w="25399">
            <a:solidFill>
              <a:srgbClr val="6E53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445" y="5383479"/>
            <a:ext cx="8436610" cy="134810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marR="5080" indent="-343535">
              <a:lnSpc>
                <a:spcPct val="90000"/>
              </a:lnSpc>
              <a:spcBef>
                <a:spcPts val="46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Non-hazardous or </a:t>
            </a:r>
            <a:r>
              <a:rPr sz="3100" b="1" dirty="0">
                <a:latin typeface="Times New Roman"/>
                <a:cs typeface="Times New Roman"/>
              </a:rPr>
              <a:t>general </a:t>
            </a:r>
            <a:r>
              <a:rPr sz="3100" b="1" spc="-5" dirty="0">
                <a:latin typeface="Times New Roman"/>
                <a:cs typeface="Times New Roman"/>
              </a:rPr>
              <a:t>waste: </a:t>
            </a:r>
            <a:r>
              <a:rPr sz="3100" spc="-5" dirty="0">
                <a:latin typeface="Times New Roman"/>
                <a:cs typeface="Times New Roman"/>
              </a:rPr>
              <a:t>waste </a:t>
            </a:r>
            <a:r>
              <a:rPr sz="3100" dirty="0">
                <a:latin typeface="Times New Roman"/>
                <a:cs typeface="Times New Roman"/>
              </a:rPr>
              <a:t>that </a:t>
            </a:r>
            <a:r>
              <a:rPr sz="3100" spc="-5" dirty="0">
                <a:latin typeface="Times New Roman"/>
                <a:cs typeface="Times New Roman"/>
              </a:rPr>
              <a:t>does  not pose any </a:t>
            </a:r>
            <a:r>
              <a:rPr sz="3100" dirty="0">
                <a:latin typeface="Times New Roman"/>
                <a:cs typeface="Times New Roman"/>
              </a:rPr>
              <a:t>particular biological, chemical,  radioactive </a:t>
            </a:r>
            <a:r>
              <a:rPr sz="3100" spc="-5" dirty="0">
                <a:latin typeface="Times New Roman"/>
                <a:cs typeface="Times New Roman"/>
              </a:rPr>
              <a:t>or </a:t>
            </a:r>
            <a:r>
              <a:rPr sz="3100" dirty="0">
                <a:latin typeface="Times New Roman"/>
                <a:cs typeface="Times New Roman"/>
              </a:rPr>
              <a:t>physical hazard.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3" y="4267250"/>
            <a:ext cx="9113520" cy="951230"/>
          </a:xfrm>
          <a:prstGeom prst="rect">
            <a:avLst/>
          </a:prstGeom>
          <a:ln w="9525">
            <a:solidFill>
              <a:srgbClr val="00AF5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434340" marR="1337945" indent="-343535">
              <a:lnSpc>
                <a:spcPts val="3350"/>
              </a:lnSpc>
              <a:spcBef>
                <a:spcPts val="30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Radioactive waste: </a:t>
            </a:r>
            <a:r>
              <a:rPr sz="3100" dirty="0">
                <a:latin typeface="Times New Roman"/>
                <a:cs typeface="Times New Roman"/>
              </a:rPr>
              <a:t>radionuclides, radioactive  diagnostic material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23" y="914400"/>
            <a:ext cx="9113520" cy="1066800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marR="143510" indent="-3435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b="1" spc="-5" dirty="0">
                <a:latin typeface="Times New Roman"/>
                <a:cs typeface="Times New Roman"/>
              </a:rPr>
              <a:t>Chemical waste: </a:t>
            </a:r>
            <a:r>
              <a:rPr sz="3100" spc="-5" dirty="0">
                <a:latin typeface="Times New Roman"/>
                <a:cs typeface="Times New Roman"/>
              </a:rPr>
              <a:t>solvents and </a:t>
            </a:r>
            <a:r>
              <a:rPr sz="3100" dirty="0">
                <a:latin typeface="Times New Roman"/>
                <a:cs typeface="Times New Roman"/>
              </a:rPr>
              <a:t>reagents, disinfectants,  heavy </a:t>
            </a:r>
            <a:r>
              <a:rPr sz="3100" spc="-5" dirty="0">
                <a:latin typeface="Times New Roman"/>
                <a:cs typeface="Times New Roman"/>
              </a:rPr>
              <a:t>metals in </a:t>
            </a:r>
            <a:r>
              <a:rPr sz="3100" dirty="0">
                <a:latin typeface="Times New Roman"/>
                <a:cs typeface="Times New Roman"/>
              </a:rPr>
              <a:t>medical devices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9764" y="3270326"/>
            <a:ext cx="16687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Health-care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waste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9144000" cy="68579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15200" y="1491741"/>
              <a:ext cx="1752600" cy="1752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77026" y="1491741"/>
              <a:ext cx="1138237" cy="1371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295400"/>
            <a:ext cx="9144000" cy="838200"/>
          </a:xfrm>
          <a:prstGeom prst="rect">
            <a:avLst/>
          </a:prstGeom>
          <a:ln w="25400">
            <a:solidFill>
              <a:srgbClr val="00AF50"/>
            </a:solidFill>
          </a:ln>
        </p:spPr>
        <p:txBody>
          <a:bodyPr vert="horz" wrap="square" lIns="0" tIns="234950" rIns="0" bIns="0" rtlCol="0">
            <a:spAutoFit/>
          </a:bodyPr>
          <a:lstStyle/>
          <a:p>
            <a:pPr marL="826769">
              <a:lnSpc>
                <a:spcPct val="100000"/>
              </a:lnSpc>
              <a:spcBef>
                <a:spcPts val="1850"/>
              </a:spcBef>
            </a:pPr>
            <a:r>
              <a:rPr sz="2400" spc="-5" dirty="0">
                <a:latin typeface="Tahoma"/>
                <a:cs typeface="Tahoma"/>
              </a:rPr>
              <a:t>Health-care </a:t>
            </a:r>
            <a:r>
              <a:rPr sz="2400" spc="-10" dirty="0">
                <a:latin typeface="Tahoma"/>
                <a:cs typeface="Tahoma"/>
              </a:rPr>
              <a:t>waste </a:t>
            </a:r>
            <a:r>
              <a:rPr sz="2400" spc="-5" dirty="0">
                <a:latin typeface="Tahoma"/>
                <a:cs typeface="Tahoma"/>
              </a:rPr>
              <a:t>generation according to </a:t>
            </a:r>
            <a:r>
              <a:rPr sz="2400" b="1" dirty="0">
                <a:latin typeface="Tahoma"/>
                <a:cs typeface="Tahoma"/>
              </a:rPr>
              <a:t>source</a:t>
            </a:r>
            <a:r>
              <a:rPr sz="2400" b="1" spc="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size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7848600" cy="838200"/>
          </a:xfrm>
          <a:prstGeom prst="rect">
            <a:avLst/>
          </a:prstGeom>
          <a:ln w="28575">
            <a:solidFill>
              <a:srgbClr val="00AF5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883285">
              <a:lnSpc>
                <a:spcPct val="100000"/>
              </a:lnSpc>
              <a:spcBef>
                <a:spcPts val="1360"/>
              </a:spcBef>
            </a:pPr>
            <a:r>
              <a:rPr sz="3200" dirty="0">
                <a:latin typeface="Tahoma"/>
                <a:cs typeface="Tahoma"/>
              </a:rPr>
              <a:t>Health-care waste</a:t>
            </a:r>
            <a:r>
              <a:rPr sz="3200" spc="-9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generation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0" y="2514638"/>
            <a:ext cx="7772400" cy="3970654"/>
          </a:xfrm>
          <a:custGeom>
            <a:avLst/>
            <a:gdLst/>
            <a:ahLst/>
            <a:cxnLst/>
            <a:rect l="l" t="t" r="r" b="b"/>
            <a:pathLst>
              <a:path w="7772400" h="3970654">
                <a:moveTo>
                  <a:pt x="0" y="3970274"/>
                </a:moveTo>
                <a:lnTo>
                  <a:pt x="7772400" y="3970274"/>
                </a:lnTo>
                <a:lnTo>
                  <a:pt x="7772400" y="0"/>
                </a:lnTo>
                <a:lnTo>
                  <a:pt x="0" y="0"/>
                </a:lnTo>
                <a:lnTo>
                  <a:pt x="0" y="3970274"/>
                </a:lnTo>
                <a:close/>
              </a:path>
            </a:pathLst>
          </a:custGeom>
          <a:ln w="254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1044" y="2458999"/>
            <a:ext cx="5982335" cy="386715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29565" indent="-317500">
              <a:lnSpc>
                <a:spcPct val="100000"/>
              </a:lnSpc>
              <a:spcBef>
                <a:spcPts val="1780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spc="-5" dirty="0">
                <a:latin typeface="Times New Roman"/>
                <a:cs typeface="Times New Roman"/>
              </a:rPr>
              <a:t>hospitals and </a:t>
            </a:r>
            <a:r>
              <a:rPr sz="2800" dirty="0">
                <a:latin typeface="Times New Roman"/>
                <a:cs typeface="Times New Roman"/>
              </a:rPr>
              <a:t>other </a:t>
            </a:r>
            <a:r>
              <a:rPr sz="2800" spc="-5" dirty="0">
                <a:latin typeface="Times New Roman"/>
                <a:cs typeface="Times New Roman"/>
              </a:rPr>
              <a:t>health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facilities</a:t>
            </a:r>
            <a:endParaRPr sz="280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685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spc="-5" dirty="0">
                <a:latin typeface="Times New Roman"/>
                <a:cs typeface="Times New Roman"/>
              </a:rPr>
              <a:t>laboratories and research centres</a:t>
            </a:r>
            <a:endParaRPr sz="280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680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spc="-5" dirty="0">
                <a:latin typeface="Times New Roman"/>
                <a:cs typeface="Times New Roman"/>
              </a:rPr>
              <a:t>mortuary and autopsy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centres</a:t>
            </a:r>
            <a:endParaRPr sz="280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680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spc="-5" dirty="0">
                <a:latin typeface="Times New Roman"/>
                <a:cs typeface="Times New Roman"/>
              </a:rPr>
              <a:t>animal research and testing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laboratories</a:t>
            </a:r>
            <a:endParaRPr sz="280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680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dirty="0">
                <a:latin typeface="Times New Roman"/>
                <a:cs typeface="Times New Roman"/>
              </a:rPr>
              <a:t>blood </a:t>
            </a:r>
            <a:r>
              <a:rPr sz="2800" spc="-5" dirty="0">
                <a:latin typeface="Times New Roman"/>
                <a:cs typeface="Times New Roman"/>
              </a:rPr>
              <a:t>banks and collection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</a:t>
            </a:r>
            <a:endParaRPr sz="2800">
              <a:latin typeface="Times New Roman"/>
              <a:cs typeface="Times New Roman"/>
            </a:endParaRPr>
          </a:p>
          <a:p>
            <a:pPr marL="329565" indent="-317500">
              <a:lnSpc>
                <a:spcPct val="100000"/>
              </a:lnSpc>
              <a:spcBef>
                <a:spcPts val="1680"/>
              </a:spcBef>
              <a:buClr>
                <a:srgbClr val="C00000"/>
              </a:buClr>
              <a:buSzPct val="96428"/>
              <a:buFont typeface="Wingdings"/>
              <a:buChar char=""/>
              <a:tabLst>
                <a:tab pos="330200" algn="l"/>
              </a:tabLst>
            </a:pPr>
            <a:r>
              <a:rPr sz="2800" dirty="0">
                <a:latin typeface="Times New Roman"/>
                <a:cs typeface="Times New Roman"/>
              </a:rPr>
              <a:t>nursing </a:t>
            </a:r>
            <a:r>
              <a:rPr sz="2800" spc="-5" dirty="0">
                <a:latin typeface="Times New Roman"/>
                <a:cs typeface="Times New Roman"/>
              </a:rPr>
              <a:t>homes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the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elderly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74" y="8000"/>
            <a:ext cx="9097645" cy="838200"/>
          </a:xfrm>
          <a:custGeom>
            <a:avLst/>
            <a:gdLst/>
            <a:ahLst/>
            <a:cxnLst/>
            <a:rect l="l" t="t" r="r" b="b"/>
            <a:pathLst>
              <a:path w="9097645" h="838200">
                <a:moveTo>
                  <a:pt x="0" y="838200"/>
                </a:moveTo>
                <a:lnTo>
                  <a:pt x="9097264" y="838200"/>
                </a:lnTo>
                <a:lnTo>
                  <a:pt x="9097264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7783" y="167462"/>
            <a:ext cx="71843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Tahoma"/>
                <a:cs typeface="Tahoma"/>
              </a:rPr>
              <a:t>General Types </a:t>
            </a:r>
            <a:r>
              <a:rPr sz="3200" dirty="0">
                <a:latin typeface="Tahoma"/>
                <a:cs typeface="Tahoma"/>
              </a:rPr>
              <a:t>of </a:t>
            </a:r>
            <a:r>
              <a:rPr sz="3200" spc="-5" dirty="0">
                <a:latin typeface="Tahoma"/>
                <a:cs typeface="Tahoma"/>
              </a:rPr>
              <a:t>Healthcare</a:t>
            </a:r>
            <a:r>
              <a:rPr sz="3200" spc="-10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00" y="990600"/>
            <a:ext cx="5334000" cy="685800"/>
          </a:xfrm>
          <a:prstGeom prst="rect">
            <a:avLst/>
          </a:prstGeom>
          <a:solidFill>
            <a:srgbClr val="C00000"/>
          </a:solidFill>
          <a:ln w="25400">
            <a:solidFill>
              <a:srgbClr val="B1B1B1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3100" spc="-5" dirty="0">
                <a:solidFill>
                  <a:srgbClr val="FFFFFF"/>
                </a:solidFill>
                <a:latin typeface="Times New Roman"/>
                <a:cs typeface="Times New Roman"/>
              </a:rPr>
              <a:t>Healthcare waste can</a:t>
            </a:r>
            <a:r>
              <a:rPr sz="31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00" spc="-5" dirty="0">
                <a:solidFill>
                  <a:srgbClr val="FFFFFF"/>
                </a:solidFill>
                <a:latin typeface="Times New Roman"/>
                <a:cs typeface="Times New Roman"/>
              </a:rPr>
              <a:t>be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1905000"/>
            <a:ext cx="5638800" cy="2133600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marR="276860" indent="-342900" algn="just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4340" algn="l"/>
              </a:tabLst>
            </a:pPr>
            <a:r>
              <a:rPr sz="3100" spc="-5" dirty="0">
                <a:latin typeface="Times New Roman"/>
                <a:cs typeface="Times New Roman"/>
              </a:rPr>
              <a:t>Non-hazardous </a:t>
            </a:r>
            <a:r>
              <a:rPr sz="3100" dirty="0">
                <a:latin typeface="Times New Roman"/>
                <a:cs typeface="Times New Roman"/>
              </a:rPr>
              <a:t>general </a:t>
            </a:r>
            <a:r>
              <a:rPr sz="3100" spc="-5" dirty="0">
                <a:latin typeface="Times New Roman"/>
                <a:cs typeface="Times New Roman"/>
              </a:rPr>
              <a:t>wastes  comparable to domestic waste  (75-90% of healthcare waste in  a </a:t>
            </a:r>
            <a:r>
              <a:rPr sz="3100" dirty="0">
                <a:latin typeface="Times New Roman"/>
                <a:cs typeface="Times New Roman"/>
              </a:rPr>
              <a:t>health</a:t>
            </a:r>
            <a:r>
              <a:rPr sz="3100" spc="-10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facility)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4191000"/>
            <a:ext cx="5638800" cy="251460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34340" marR="37592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3100" spc="-5" dirty="0">
                <a:latin typeface="Times New Roman"/>
                <a:cs typeface="Times New Roman"/>
              </a:rPr>
              <a:t>Potentially hazardous waste or  waste </a:t>
            </a:r>
            <a:r>
              <a:rPr sz="3100" dirty="0">
                <a:latin typeface="Times New Roman"/>
                <a:cs typeface="Times New Roman"/>
              </a:rPr>
              <a:t>that </a:t>
            </a:r>
            <a:r>
              <a:rPr sz="3100" spc="-5" dirty="0">
                <a:latin typeface="Times New Roman"/>
                <a:cs typeface="Times New Roman"/>
              </a:rPr>
              <a:t>is associated with  some health risks </a:t>
            </a:r>
            <a:r>
              <a:rPr sz="3100" dirty="0">
                <a:latin typeface="Times New Roman"/>
                <a:cs typeface="Times New Roman"/>
              </a:rPr>
              <a:t>(10-25% </a:t>
            </a:r>
            <a:r>
              <a:rPr sz="3100" spc="-5" dirty="0">
                <a:latin typeface="Times New Roman"/>
                <a:cs typeface="Times New Roman"/>
              </a:rPr>
              <a:t>of  healthcare waste in a health  facility)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19800" y="1517777"/>
            <a:ext cx="3079750" cy="3435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4000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1269" y="116840"/>
            <a:ext cx="56000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Sources </a:t>
            </a:r>
            <a:r>
              <a:rPr dirty="0"/>
              <a:t>of </a:t>
            </a:r>
            <a:r>
              <a:rPr spc="-10" dirty="0"/>
              <a:t>Healthcare</a:t>
            </a:r>
            <a:r>
              <a:rPr spc="-110" dirty="0"/>
              <a:t> </a:t>
            </a:r>
            <a:r>
              <a:rPr spc="-45" dirty="0"/>
              <a:t>Waste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340" y="1086967"/>
            <a:ext cx="5509260" cy="508635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Hospitals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Clinics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9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dirty="0">
                <a:latin typeface="Times New Roman"/>
                <a:cs typeface="Times New Roman"/>
              </a:rPr>
              <a:t>Laboratories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Research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activities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dirty="0">
                <a:latin typeface="Times New Roman"/>
                <a:cs typeface="Times New Roman"/>
              </a:rPr>
              <a:t>Nursing</a:t>
            </a:r>
            <a:r>
              <a:rPr sz="2900" spc="-20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homes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dirty="0">
                <a:latin typeface="Times New Roman"/>
                <a:cs typeface="Times New Roman"/>
              </a:rPr>
              <a:t>Acupuncturist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Paramedic </a:t>
            </a:r>
            <a:r>
              <a:rPr sz="2900" dirty="0">
                <a:latin typeface="Times New Roman"/>
                <a:cs typeface="Times New Roman"/>
              </a:rPr>
              <a:t>and </a:t>
            </a:r>
            <a:r>
              <a:rPr sz="2900" spc="-5" dirty="0">
                <a:latin typeface="Times New Roman"/>
                <a:cs typeface="Times New Roman"/>
              </a:rPr>
              <a:t>ambulance services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spc="-5" dirty="0">
                <a:latin typeface="Times New Roman"/>
                <a:cs typeface="Times New Roman"/>
              </a:rPr>
              <a:t>Animal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research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dirty="0">
                <a:latin typeface="Times New Roman"/>
                <a:cs typeface="Times New Roman"/>
              </a:rPr>
              <a:t>Blood banks</a:t>
            </a:r>
            <a:r>
              <a:rPr sz="2900" spc="-4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Mortuaries</a:t>
            </a: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05"/>
              </a:spcBef>
              <a:buClr>
                <a:srgbClr val="C00000"/>
              </a:buClr>
              <a:buFont typeface="Wingdings"/>
              <a:buChar char=""/>
              <a:tabLst>
                <a:tab pos="355600" algn="l"/>
              </a:tabLst>
            </a:pPr>
            <a:r>
              <a:rPr sz="2900" dirty="0">
                <a:latin typeface="Times New Roman"/>
                <a:cs typeface="Times New Roman"/>
              </a:rPr>
              <a:t>Autopsy</a:t>
            </a:r>
            <a:r>
              <a:rPr sz="2900" spc="-25" dirty="0">
                <a:latin typeface="Times New Roman"/>
                <a:cs typeface="Times New Roman"/>
              </a:rPr>
              <a:t> </a:t>
            </a:r>
            <a:r>
              <a:rPr sz="2900" spc="-5" dirty="0">
                <a:latin typeface="Times New Roman"/>
                <a:cs typeface="Times New Roman"/>
              </a:rPr>
              <a:t>centers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24400" y="1600200"/>
            <a:ext cx="4419599" cy="2456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4000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4346" y="116840"/>
            <a:ext cx="70535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Other </a:t>
            </a:r>
            <a:r>
              <a:rPr spc="-10" dirty="0"/>
              <a:t>Sources </a:t>
            </a:r>
            <a:r>
              <a:rPr spc="-5" dirty="0"/>
              <a:t>of </a:t>
            </a:r>
            <a:r>
              <a:rPr spc="-10" dirty="0"/>
              <a:t>Healthcare</a:t>
            </a:r>
            <a:r>
              <a:rPr spc="-105" dirty="0"/>
              <a:t> </a:t>
            </a:r>
            <a:r>
              <a:rPr spc="-40" dirty="0"/>
              <a:t>Wastes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7340" y="1085790"/>
            <a:ext cx="5412740" cy="502539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Physicians’</a:t>
            </a:r>
            <a:r>
              <a:rPr sz="3100" spc="-204" dirty="0">
                <a:latin typeface="Times New Roman"/>
                <a:cs typeface="Times New Roman"/>
              </a:rPr>
              <a:t> </a:t>
            </a:r>
            <a:r>
              <a:rPr sz="3100" spc="-10" dirty="0">
                <a:latin typeface="Times New Roman"/>
                <a:cs typeface="Times New Roman"/>
              </a:rPr>
              <a:t>offices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Dental</a:t>
            </a:r>
            <a:r>
              <a:rPr sz="3100" spc="-75" dirty="0">
                <a:latin typeface="Times New Roman"/>
                <a:cs typeface="Times New Roman"/>
              </a:rPr>
              <a:t> </a:t>
            </a:r>
            <a:r>
              <a:rPr sz="3100" dirty="0">
                <a:latin typeface="Times New Roman"/>
                <a:cs typeface="Times New Roman"/>
              </a:rPr>
              <a:t>clinics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Chiropractors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Psychiatric</a:t>
            </a:r>
            <a:r>
              <a:rPr sz="3100" spc="3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hospitals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Cosmetic piercing and</a:t>
            </a:r>
            <a:r>
              <a:rPr sz="3100" spc="3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tattooing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Institutions for disabled</a:t>
            </a:r>
            <a:r>
              <a:rPr sz="3100" spc="5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persons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Funeral</a:t>
            </a:r>
            <a:r>
              <a:rPr sz="3100" spc="-1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services</a:t>
            </a:r>
            <a:endParaRPr sz="31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Clr>
                <a:srgbClr val="6F2F9F"/>
              </a:buClr>
              <a:buFont typeface="Wingdings"/>
              <a:buChar char=""/>
              <a:tabLst>
                <a:tab pos="355600" algn="l"/>
              </a:tabLst>
            </a:pPr>
            <a:r>
              <a:rPr sz="3100" spc="-5" dirty="0">
                <a:latin typeface="Times New Roman"/>
                <a:cs typeface="Times New Roman"/>
              </a:rPr>
              <a:t>Home</a:t>
            </a:r>
            <a:r>
              <a:rPr sz="3100" spc="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healthcare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91200" y="990600"/>
            <a:ext cx="3310763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219200"/>
          </a:xfrm>
          <a:custGeom>
            <a:avLst/>
            <a:gdLst/>
            <a:ahLst/>
            <a:cxnLst/>
            <a:rect l="l" t="t" r="r" b="b"/>
            <a:pathLst>
              <a:path w="9144000" h="1219200">
                <a:moveTo>
                  <a:pt x="0" y="1219200"/>
                </a:moveTo>
                <a:lnTo>
                  <a:pt x="9144000" y="1219200"/>
                </a:lnTo>
                <a:lnTo>
                  <a:pt x="914400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097" rIns="0" bIns="0" rtlCol="0">
            <a:spAutoFit/>
          </a:bodyPr>
          <a:lstStyle/>
          <a:p>
            <a:pPr marL="1508125" marR="5080" indent="-7518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Which Institutions Generate the </a:t>
            </a:r>
            <a:r>
              <a:rPr dirty="0"/>
              <a:t>Most  Amount of </a:t>
            </a:r>
            <a:r>
              <a:rPr spc="-10" dirty="0"/>
              <a:t>Healthcare</a:t>
            </a:r>
            <a:r>
              <a:rPr spc="-75" dirty="0"/>
              <a:t> </a:t>
            </a:r>
            <a:r>
              <a:rPr spc="-35" dirty="0"/>
              <a:t>Waste?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21837" y="1295400"/>
            <a:ext cx="8760460" cy="5410200"/>
            <a:chOff x="121837" y="1295400"/>
            <a:chExt cx="8760460" cy="5410200"/>
          </a:xfrm>
        </p:grpSpPr>
        <p:sp>
          <p:nvSpPr>
            <p:cNvPr id="5" name="object 5"/>
            <p:cNvSpPr/>
            <p:nvPr/>
          </p:nvSpPr>
          <p:spPr>
            <a:xfrm>
              <a:off x="121837" y="1295400"/>
              <a:ext cx="8760108" cy="5410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59481" y="1828787"/>
              <a:ext cx="5638800" cy="369570"/>
            </a:xfrm>
            <a:custGeom>
              <a:avLst/>
              <a:gdLst/>
              <a:ahLst/>
              <a:cxnLst/>
              <a:rect l="l" t="t" r="r" b="b"/>
              <a:pathLst>
                <a:path w="5638800" h="369569">
                  <a:moveTo>
                    <a:pt x="0" y="369328"/>
                  </a:moveTo>
                  <a:lnTo>
                    <a:pt x="5638800" y="369328"/>
                  </a:lnTo>
                  <a:lnTo>
                    <a:pt x="5638800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38476" y="1854453"/>
            <a:ext cx="480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% of </a:t>
            </a:r>
            <a:r>
              <a:rPr sz="1800" b="1" spc="-5" dirty="0">
                <a:latin typeface="Times New Roman"/>
                <a:cs typeface="Times New Roman"/>
              </a:rPr>
              <a:t>the </a:t>
            </a:r>
            <a:r>
              <a:rPr sz="1800" b="1" dirty="0">
                <a:latin typeface="Times New Roman"/>
                <a:cs typeface="Times New Roman"/>
              </a:rPr>
              <a:t>total </a:t>
            </a:r>
            <a:r>
              <a:rPr sz="1800" b="1" spc="-5" dirty="0">
                <a:latin typeface="Times New Roman"/>
                <a:cs typeface="Times New Roman"/>
              </a:rPr>
              <a:t>annual healthcare </a:t>
            </a:r>
            <a:r>
              <a:rPr sz="1800" b="1" dirty="0">
                <a:latin typeface="Times New Roman"/>
                <a:cs typeface="Times New Roman"/>
              </a:rPr>
              <a:t>waste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generated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87500" y="1892300"/>
            <a:ext cx="863600" cy="330200"/>
            <a:chOff x="1587500" y="1892300"/>
            <a:chExt cx="863600" cy="330200"/>
          </a:xfrm>
        </p:grpSpPr>
        <p:sp>
          <p:nvSpPr>
            <p:cNvPr id="9" name="object 9"/>
            <p:cNvSpPr/>
            <p:nvPr/>
          </p:nvSpPr>
          <p:spPr>
            <a:xfrm>
              <a:off x="1600200" y="1905000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152400" y="0"/>
                  </a:moveTo>
                  <a:lnTo>
                    <a:pt x="0" y="152400"/>
                  </a:lnTo>
                  <a:lnTo>
                    <a:pt x="152400" y="304800"/>
                  </a:lnTo>
                  <a:lnTo>
                    <a:pt x="152400" y="228600"/>
                  </a:lnTo>
                  <a:lnTo>
                    <a:pt x="838200" y="228600"/>
                  </a:lnTo>
                  <a:lnTo>
                    <a:pt x="838200" y="76200"/>
                  </a:lnTo>
                  <a:lnTo>
                    <a:pt x="152400" y="762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0200" y="1905000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152400"/>
                  </a:moveTo>
                  <a:lnTo>
                    <a:pt x="152400" y="0"/>
                  </a:lnTo>
                  <a:lnTo>
                    <a:pt x="152400" y="76200"/>
                  </a:lnTo>
                  <a:lnTo>
                    <a:pt x="838200" y="76200"/>
                  </a:lnTo>
                  <a:lnTo>
                    <a:pt x="838200" y="228600"/>
                  </a:lnTo>
                  <a:lnTo>
                    <a:pt x="152400" y="228600"/>
                  </a:lnTo>
                  <a:lnTo>
                    <a:pt x="152400" y="304800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848355" y="3200387"/>
            <a:ext cx="5638800" cy="369570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1800" b="1" dirty="0">
                <a:latin typeface="Times New Roman"/>
                <a:cs typeface="Times New Roman"/>
              </a:rPr>
              <a:t>% of </a:t>
            </a:r>
            <a:r>
              <a:rPr sz="1800" b="1" spc="-5" dirty="0">
                <a:latin typeface="Times New Roman"/>
                <a:cs typeface="Times New Roman"/>
              </a:rPr>
              <a:t>the </a:t>
            </a:r>
            <a:r>
              <a:rPr sz="1800" b="1" dirty="0">
                <a:latin typeface="Times New Roman"/>
                <a:cs typeface="Times New Roman"/>
              </a:rPr>
              <a:t>total </a:t>
            </a:r>
            <a:r>
              <a:rPr sz="1800" b="1" spc="-5" dirty="0">
                <a:latin typeface="Times New Roman"/>
                <a:cs typeface="Times New Roman"/>
              </a:rPr>
              <a:t>number of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facilities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968500" y="3340100"/>
            <a:ext cx="863600" cy="330200"/>
            <a:chOff x="1968500" y="3340100"/>
            <a:chExt cx="863600" cy="330200"/>
          </a:xfrm>
        </p:grpSpPr>
        <p:sp>
          <p:nvSpPr>
            <p:cNvPr id="13" name="object 13"/>
            <p:cNvSpPr/>
            <p:nvPr/>
          </p:nvSpPr>
          <p:spPr>
            <a:xfrm>
              <a:off x="1981200" y="3352800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152400" y="0"/>
                  </a:moveTo>
                  <a:lnTo>
                    <a:pt x="0" y="152400"/>
                  </a:lnTo>
                  <a:lnTo>
                    <a:pt x="152400" y="304800"/>
                  </a:lnTo>
                  <a:lnTo>
                    <a:pt x="152400" y="228600"/>
                  </a:lnTo>
                  <a:lnTo>
                    <a:pt x="838200" y="228600"/>
                  </a:lnTo>
                  <a:lnTo>
                    <a:pt x="838200" y="76200"/>
                  </a:lnTo>
                  <a:lnTo>
                    <a:pt x="152400" y="762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81200" y="3352800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152400"/>
                  </a:moveTo>
                  <a:lnTo>
                    <a:pt x="152400" y="0"/>
                  </a:lnTo>
                  <a:lnTo>
                    <a:pt x="152400" y="76200"/>
                  </a:lnTo>
                  <a:lnTo>
                    <a:pt x="838200" y="76200"/>
                  </a:lnTo>
                  <a:lnTo>
                    <a:pt x="838200" y="228600"/>
                  </a:lnTo>
                  <a:lnTo>
                    <a:pt x="152400" y="228600"/>
                  </a:lnTo>
                  <a:lnTo>
                    <a:pt x="152400" y="304800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990600"/>
                </a:moveTo>
                <a:lnTo>
                  <a:pt x="9144000" y="990600"/>
                </a:lnTo>
                <a:lnTo>
                  <a:pt x="91440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221" y="193040"/>
            <a:ext cx="8744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General Characteristics of </a:t>
            </a:r>
            <a:r>
              <a:rPr spc="-10" dirty="0"/>
              <a:t>Healthcare</a:t>
            </a:r>
            <a:r>
              <a:rPr spc="20" dirty="0"/>
              <a:t> </a:t>
            </a:r>
            <a:r>
              <a:rPr spc="-45" dirty="0"/>
              <a:t>Waste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8600" y="1219200"/>
            <a:ext cx="8686800" cy="1447800"/>
          </a:xfrm>
          <a:prstGeom prst="rect">
            <a:avLst/>
          </a:prstGeom>
          <a:ln w="9525">
            <a:solidFill>
              <a:srgbClr val="006FC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3100" b="1" spc="-60" dirty="0">
                <a:latin typeface="Times New Roman"/>
                <a:cs typeface="Times New Roman"/>
              </a:rPr>
              <a:t>Total </a:t>
            </a:r>
            <a:r>
              <a:rPr sz="3100" b="1" spc="-5" dirty="0">
                <a:latin typeface="Times New Roman"/>
                <a:cs typeface="Times New Roman"/>
              </a:rPr>
              <a:t>waste </a:t>
            </a:r>
            <a:r>
              <a:rPr sz="3100" spc="-5" dirty="0">
                <a:latin typeface="Times New Roman"/>
                <a:cs typeface="Times New Roman"/>
              </a:rPr>
              <a:t>generated in</a:t>
            </a:r>
            <a:r>
              <a:rPr sz="3100" spc="105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hospitals</a:t>
            </a:r>
            <a:r>
              <a:rPr sz="3100" spc="-5" dirty="0">
                <a:latin typeface="Times New Roman"/>
                <a:cs typeface="Times New Roman"/>
              </a:rPr>
              <a:t>:</a:t>
            </a:r>
            <a:endParaRPr sz="3100">
              <a:latin typeface="Times New Roman"/>
              <a:cs typeface="Times New Roman"/>
            </a:endParaRPr>
          </a:p>
          <a:p>
            <a:pPr marL="1005840">
              <a:lnSpc>
                <a:spcPct val="100000"/>
              </a:lnSpc>
              <a:spcBef>
                <a:spcPts val="1200"/>
              </a:spcBef>
            </a:pPr>
            <a:r>
              <a:rPr sz="3100" b="1" spc="-5" dirty="0">
                <a:latin typeface="Times New Roman"/>
                <a:cs typeface="Times New Roman"/>
              </a:rPr>
              <a:t>2 - 4 kg per bed per</a:t>
            </a:r>
            <a:r>
              <a:rPr sz="3100" b="1" spc="-90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day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486" y="2819400"/>
            <a:ext cx="8686800" cy="1752600"/>
          </a:xfrm>
          <a:prstGeom prst="rect">
            <a:avLst/>
          </a:prstGeom>
          <a:ln w="9525">
            <a:solidFill>
              <a:srgbClr val="6F2F9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 marR="664210">
              <a:lnSpc>
                <a:spcPct val="100000"/>
              </a:lnSpc>
              <a:spcBef>
                <a:spcPts val="250"/>
              </a:spcBef>
            </a:pPr>
            <a:r>
              <a:rPr sz="3100" b="1" spc="-5" dirty="0">
                <a:latin typeface="Times New Roman"/>
                <a:cs typeface="Times New Roman"/>
              </a:rPr>
              <a:t>Infectious waste </a:t>
            </a:r>
            <a:r>
              <a:rPr sz="3100" spc="-5" dirty="0">
                <a:latin typeface="Times New Roman"/>
                <a:cs typeface="Times New Roman"/>
              </a:rPr>
              <a:t>generated in hospitals with </a:t>
            </a:r>
            <a:r>
              <a:rPr sz="31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good </a:t>
            </a:r>
            <a:r>
              <a:rPr sz="3100" spc="-5" dirty="0">
                <a:latin typeface="Times New Roman"/>
                <a:cs typeface="Times New Roman"/>
              </a:rPr>
              <a:t> </a:t>
            </a:r>
            <a:r>
              <a:rPr sz="31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segregation</a:t>
            </a:r>
            <a:r>
              <a:rPr sz="3100" dirty="0">
                <a:latin typeface="Times New Roman"/>
                <a:cs typeface="Times New Roman"/>
              </a:rPr>
              <a:t>:</a:t>
            </a:r>
            <a:endParaRPr sz="3100">
              <a:latin typeface="Times New Roman"/>
              <a:cs typeface="Times New Roman"/>
            </a:endParaRPr>
          </a:p>
          <a:p>
            <a:pPr marL="1005840">
              <a:lnSpc>
                <a:spcPct val="100000"/>
              </a:lnSpc>
              <a:spcBef>
                <a:spcPts val="1205"/>
              </a:spcBef>
            </a:pPr>
            <a:r>
              <a:rPr sz="3100" b="1" spc="-5" dirty="0">
                <a:latin typeface="Times New Roman"/>
                <a:cs typeface="Times New Roman"/>
              </a:rPr>
              <a:t>0.2 - 0.4 kg per </a:t>
            </a:r>
            <a:r>
              <a:rPr sz="3100" b="1" spc="-10" dirty="0">
                <a:latin typeface="Times New Roman"/>
                <a:cs typeface="Times New Roman"/>
              </a:rPr>
              <a:t>bed </a:t>
            </a:r>
            <a:r>
              <a:rPr sz="3100" b="1" spc="-5" dirty="0">
                <a:latin typeface="Times New Roman"/>
                <a:cs typeface="Times New Roman"/>
              </a:rPr>
              <a:t>per</a:t>
            </a:r>
            <a:r>
              <a:rPr sz="3100" b="1" spc="-70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day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486" y="4876800"/>
            <a:ext cx="8686800" cy="1524000"/>
          </a:xfrm>
          <a:prstGeom prst="rect">
            <a:avLst/>
          </a:prstGeom>
          <a:ln w="9525">
            <a:solidFill>
              <a:srgbClr val="C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R="1804035" algn="r">
              <a:lnSpc>
                <a:spcPct val="100000"/>
              </a:lnSpc>
              <a:spcBef>
                <a:spcPts val="254"/>
              </a:spcBef>
            </a:pPr>
            <a:r>
              <a:rPr sz="3100" b="1" spc="-35" dirty="0">
                <a:latin typeface="Times New Roman"/>
                <a:cs typeface="Times New Roman"/>
              </a:rPr>
              <a:t>Average </a:t>
            </a:r>
            <a:r>
              <a:rPr sz="3100" b="1" spc="-5" dirty="0">
                <a:latin typeface="Times New Roman"/>
                <a:cs typeface="Times New Roman"/>
              </a:rPr>
              <a:t>bulk density </a:t>
            </a:r>
            <a:r>
              <a:rPr sz="3100" spc="-5" dirty="0">
                <a:latin typeface="Times New Roman"/>
                <a:cs typeface="Times New Roman"/>
              </a:rPr>
              <a:t>of </a:t>
            </a:r>
            <a:r>
              <a:rPr sz="3100" dirty="0">
                <a:latin typeface="Times New Roman"/>
                <a:cs typeface="Times New Roman"/>
              </a:rPr>
              <a:t>healthcare</a:t>
            </a:r>
            <a:r>
              <a:rPr sz="3100" spc="3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waste:</a:t>
            </a:r>
            <a:endParaRPr sz="3100">
              <a:latin typeface="Times New Roman"/>
              <a:cs typeface="Times New Roman"/>
            </a:endParaRPr>
          </a:p>
          <a:p>
            <a:pPr marR="1763395" algn="r">
              <a:lnSpc>
                <a:spcPct val="100000"/>
              </a:lnSpc>
              <a:spcBef>
                <a:spcPts val="1200"/>
              </a:spcBef>
            </a:pPr>
            <a:r>
              <a:rPr sz="3100" b="1" spc="-10" dirty="0">
                <a:latin typeface="Times New Roman"/>
                <a:cs typeface="Times New Roman"/>
              </a:rPr>
              <a:t>About </a:t>
            </a:r>
            <a:r>
              <a:rPr sz="3100" b="1" spc="-5" dirty="0">
                <a:latin typeface="Times New Roman"/>
                <a:cs typeface="Times New Roman"/>
              </a:rPr>
              <a:t>100 - 200 kg per cubic</a:t>
            </a:r>
            <a:r>
              <a:rPr sz="3100" b="1" spc="10" dirty="0">
                <a:latin typeface="Times New Roman"/>
                <a:cs typeface="Times New Roman"/>
              </a:rPr>
              <a:t> </a:t>
            </a:r>
            <a:r>
              <a:rPr sz="3100" b="1" spc="-5" dirty="0">
                <a:latin typeface="Times New Roman"/>
                <a:cs typeface="Times New Roman"/>
              </a:rPr>
              <a:t>meter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610600" cy="838200"/>
          </a:xfrm>
          <a:prstGeom prst="rect">
            <a:avLst/>
          </a:prstGeom>
          <a:ln w="28575">
            <a:solidFill>
              <a:srgbClr val="2579C4"/>
            </a:solidFill>
          </a:ln>
        </p:spPr>
        <p:txBody>
          <a:bodyPr vert="horz" wrap="square" lIns="0" tIns="195580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1540"/>
              </a:spcBef>
            </a:pPr>
            <a:r>
              <a:rPr sz="2900" spc="-5" dirty="0">
                <a:latin typeface="Tahoma"/>
                <a:cs typeface="Tahoma"/>
              </a:rPr>
              <a:t>Health Risk </a:t>
            </a:r>
            <a:r>
              <a:rPr sz="2900" dirty="0">
                <a:latin typeface="Tahoma"/>
                <a:cs typeface="Tahoma"/>
              </a:rPr>
              <a:t>and impacts of </a:t>
            </a:r>
            <a:r>
              <a:rPr sz="2900" spc="-5" dirty="0">
                <a:latin typeface="Tahoma"/>
                <a:cs typeface="Tahoma"/>
              </a:rPr>
              <a:t>health-care</a:t>
            </a:r>
            <a:r>
              <a:rPr sz="2900" spc="-7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waste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 marR="5080" indent="-342900">
              <a:lnSpc>
                <a:spcPct val="150000"/>
              </a:lnSpc>
              <a:spcBef>
                <a:spcPts val="100"/>
              </a:spcBef>
              <a:buFont typeface="Wingdings"/>
              <a:buChar char=""/>
              <a:tabLst>
                <a:tab pos="366395" algn="l"/>
              </a:tabLst>
            </a:pPr>
            <a:r>
              <a:rPr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Types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of </a:t>
            </a:r>
            <a:r>
              <a:rPr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hazards</a:t>
            </a:r>
            <a:r>
              <a:rPr spc="-5" dirty="0"/>
              <a:t>: </a:t>
            </a:r>
            <a:r>
              <a:rPr b="1" spc="-5" dirty="0">
                <a:latin typeface="Times New Roman"/>
                <a:cs typeface="Times New Roman"/>
              </a:rPr>
              <a:t>disease </a:t>
            </a:r>
            <a:r>
              <a:rPr b="1" dirty="0">
                <a:latin typeface="Times New Roman"/>
                <a:cs typeface="Times New Roman"/>
              </a:rPr>
              <a:t>or </a:t>
            </a:r>
            <a:r>
              <a:rPr b="1" spc="-5" dirty="0">
                <a:latin typeface="Times New Roman"/>
                <a:cs typeface="Times New Roman"/>
              </a:rPr>
              <a:t>injury </a:t>
            </a:r>
            <a:r>
              <a:rPr dirty="0"/>
              <a:t>(it contains infectious agents;  genotoxic; contains</a:t>
            </a:r>
            <a:r>
              <a:rPr spc="-75" dirty="0"/>
              <a:t> </a:t>
            </a:r>
            <a:r>
              <a:rPr dirty="0"/>
              <a:t>sharps)</a:t>
            </a:r>
          </a:p>
          <a:p>
            <a:pPr marL="366395" marR="274320" indent="-342900">
              <a:lnSpc>
                <a:spcPts val="4320"/>
              </a:lnSpc>
              <a:spcBef>
                <a:spcPts val="384"/>
              </a:spcBef>
              <a:buFont typeface="Wingdings"/>
              <a:buChar char=""/>
              <a:tabLst>
                <a:tab pos="366395" algn="l"/>
              </a:tabLst>
            </a:pPr>
            <a:r>
              <a:rPr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Persons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at risk:</a:t>
            </a:r>
            <a:r>
              <a:rPr b="1" dirty="0">
                <a:latin typeface="Times New Roman"/>
                <a:cs typeface="Times New Roman"/>
              </a:rPr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medical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doctors</a:t>
            </a:r>
            <a:r>
              <a:rPr dirty="0"/>
              <a:t>, </a:t>
            </a:r>
            <a:r>
              <a:rPr spc="-5" dirty="0"/>
              <a:t>nurses, </a:t>
            </a:r>
            <a:r>
              <a:rPr dirty="0"/>
              <a:t>health-care</a:t>
            </a:r>
            <a:r>
              <a:rPr spc="-55" dirty="0"/>
              <a:t> </a:t>
            </a:r>
            <a:r>
              <a:rPr dirty="0"/>
              <a:t>auxiliaries,  and hospital</a:t>
            </a:r>
            <a:r>
              <a:rPr spc="-35" dirty="0"/>
              <a:t> </a:t>
            </a:r>
            <a:r>
              <a:rPr spc="-5" dirty="0"/>
              <a:t>maintenance</a:t>
            </a:r>
          </a:p>
          <a:p>
            <a:pPr marL="366395" marR="1053465" indent="-342900">
              <a:lnSpc>
                <a:spcPts val="4320"/>
              </a:lnSpc>
              <a:buFont typeface="Wingdings"/>
              <a:buChar char=""/>
              <a:tabLst>
                <a:tab pos="366395" algn="l"/>
              </a:tabLst>
            </a:pPr>
            <a:r>
              <a:rPr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Personne</a:t>
            </a:r>
            <a:r>
              <a:rPr spc="-5" dirty="0"/>
              <a:t>l,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patients</a:t>
            </a:r>
            <a:r>
              <a:rPr spc="-5" dirty="0"/>
              <a:t> </a:t>
            </a:r>
            <a:r>
              <a:rPr dirty="0"/>
              <a:t>in health-care </a:t>
            </a:r>
            <a:r>
              <a:rPr spc="-5" dirty="0"/>
              <a:t>establishments,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visitor</a:t>
            </a:r>
            <a:r>
              <a:rPr dirty="0"/>
              <a:t>s,  workers..etc)</a:t>
            </a:r>
          </a:p>
          <a:p>
            <a:pPr marL="366395" marR="255270" indent="-342900">
              <a:lnSpc>
                <a:spcPts val="4320"/>
              </a:lnSpc>
              <a:spcBef>
                <a:spcPts val="5"/>
              </a:spcBef>
              <a:buFont typeface="Wingdings"/>
              <a:buChar char=""/>
              <a:tabLst>
                <a:tab pos="366395" algn="l"/>
              </a:tabLst>
            </a:pPr>
            <a:r>
              <a:rPr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Hazards </a:t>
            </a:r>
            <a:r>
              <a:rPr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from </a:t>
            </a:r>
            <a:r>
              <a:rPr b="1" dirty="0">
                <a:solidFill>
                  <a:srgbClr val="C00000"/>
                </a:solidFill>
                <a:latin typeface="Times New Roman"/>
                <a:cs typeface="Times New Roman"/>
              </a:rPr>
              <a:t>infectious </a:t>
            </a:r>
            <a:r>
              <a:rPr spc="-5" dirty="0"/>
              <a:t>waste </a:t>
            </a:r>
            <a:r>
              <a:rPr dirty="0"/>
              <a:t>and </a:t>
            </a:r>
            <a:r>
              <a:rPr spc="-5" dirty="0"/>
              <a:t>sharps: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pathogenic </a:t>
            </a:r>
            <a:r>
              <a:rPr dirty="0"/>
              <a:t> </a:t>
            </a:r>
            <a:r>
              <a:rPr u="heavy" spc="-5" dirty="0">
                <a:uFill>
                  <a:solidFill>
                    <a:srgbClr val="000000"/>
                  </a:solidFill>
                </a:uFill>
              </a:rPr>
              <a:t>microorganisms</a:t>
            </a:r>
            <a:r>
              <a:rPr spc="-5" dirty="0"/>
              <a:t> </a:t>
            </a:r>
            <a:r>
              <a:rPr dirty="0"/>
              <a:t>(through a puncture, abrasion, or cut in the</a:t>
            </a:r>
            <a:r>
              <a:rPr spc="-170" dirty="0"/>
              <a:t> </a:t>
            </a:r>
            <a:r>
              <a:rPr spc="5" dirty="0"/>
              <a:t>skin)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7200" y="1066800"/>
            <a:ext cx="6400800" cy="533400"/>
          </a:xfrm>
          <a:prstGeom prst="rect">
            <a:avLst/>
          </a:prstGeom>
          <a:solidFill>
            <a:srgbClr val="001F5F"/>
          </a:solidFill>
          <a:ln w="28575">
            <a:solidFill>
              <a:srgbClr val="2579C4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Hazards 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health-care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 waste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610600" cy="838200"/>
          </a:xfrm>
          <a:prstGeom prst="rect">
            <a:avLst/>
          </a:prstGeom>
          <a:ln w="28575">
            <a:solidFill>
              <a:srgbClr val="2579C4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603885">
              <a:lnSpc>
                <a:spcPct val="100000"/>
              </a:lnSpc>
              <a:spcBef>
                <a:spcPts val="1360"/>
              </a:spcBef>
            </a:pPr>
            <a:r>
              <a:rPr sz="3200" dirty="0">
                <a:latin typeface="Tahoma"/>
                <a:cs typeface="Tahoma"/>
              </a:rPr>
              <a:t>Health impacts of health-care</a:t>
            </a:r>
            <a:r>
              <a:rPr sz="3200" spc="-165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023873"/>
            <a:ext cx="8396605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7340" indent="-342900">
              <a:lnSpc>
                <a:spcPct val="15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Hazards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from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chemical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pharmaceutical waste: </a:t>
            </a:r>
            <a:r>
              <a:rPr sz="2400" dirty="0">
                <a:latin typeface="Times New Roman"/>
                <a:cs typeface="Times New Roman"/>
              </a:rPr>
              <a:t>(e.g.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toxic</a:t>
            </a:r>
            <a:r>
              <a:rPr sz="2400" dirty="0">
                <a:latin typeface="Times New Roman"/>
                <a:cs typeface="Times New Roman"/>
              </a:rPr>
              <a:t>,  genotoxic, corrosive, </a:t>
            </a:r>
            <a:r>
              <a:rPr sz="2400" spc="-5" dirty="0">
                <a:latin typeface="Times New Roman"/>
                <a:cs typeface="Times New Roman"/>
              </a:rPr>
              <a:t>flammable, </a:t>
            </a:r>
            <a:r>
              <a:rPr sz="2400" dirty="0">
                <a:latin typeface="Times New Roman"/>
                <a:cs typeface="Times New Roman"/>
              </a:rPr>
              <a:t>explosive,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shock-sensitive)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Hazards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from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genotoxic waste</a:t>
            </a:r>
            <a:r>
              <a:rPr sz="2400" spc="-5" dirty="0">
                <a:latin typeface="Times New Roman"/>
                <a:cs typeface="Times New Roman"/>
              </a:rPr>
              <a:t>: </a:t>
            </a:r>
            <a:r>
              <a:rPr sz="2400" dirty="0">
                <a:latin typeface="Times New Roman"/>
                <a:cs typeface="Times New Roman"/>
              </a:rPr>
              <a:t>(the substance toxicity itself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 the extent and duration of exposure.). </a:t>
            </a:r>
            <a:r>
              <a:rPr sz="2400" spc="-5" dirty="0">
                <a:latin typeface="Times New Roman"/>
                <a:cs typeface="Times New Roman"/>
              </a:rPr>
              <a:t>pathways </a:t>
            </a:r>
            <a:r>
              <a:rPr sz="2400" dirty="0">
                <a:latin typeface="Times New Roman"/>
                <a:cs typeface="Times New Roman"/>
              </a:rPr>
              <a:t>of exposure are 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inhalation of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dust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 aerosols</a:t>
            </a:r>
            <a:r>
              <a:rPr sz="2400" dirty="0">
                <a:latin typeface="Times New Roman"/>
                <a:cs typeface="Times New Roman"/>
              </a:rPr>
              <a:t>, absorption through the skin,  ingestion</a:t>
            </a:r>
            <a:endParaRPr sz="2400">
              <a:latin typeface="Times New Roman"/>
              <a:cs typeface="Times New Roman"/>
            </a:endParaRPr>
          </a:p>
          <a:p>
            <a:pPr marL="355600" marR="255270" indent="-342900">
              <a:lnSpc>
                <a:spcPts val="4320"/>
              </a:lnSpc>
              <a:spcBef>
                <a:spcPts val="38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Hazards 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from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radioactive </a:t>
            </a: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waste </a:t>
            </a:r>
            <a:r>
              <a:rPr sz="2400" dirty="0">
                <a:latin typeface="Times New Roman"/>
                <a:cs typeface="Times New Roman"/>
              </a:rPr>
              <a:t>(genotoxic, it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also </a:t>
            </a:r>
            <a:r>
              <a:rPr sz="2400" spc="-10" dirty="0">
                <a:latin typeface="Times New Roman"/>
                <a:cs typeface="Times New Roman"/>
              </a:rPr>
              <a:t>affect 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genetic</a:t>
            </a:r>
            <a:r>
              <a:rPr sz="2400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material</a:t>
            </a:r>
            <a:r>
              <a:rPr sz="2400" spc="-5" dirty="0">
                <a:latin typeface="Times New Roman"/>
                <a:cs typeface="Times New Roman"/>
              </a:rPr>
              <a:t>.)</a:t>
            </a:r>
            <a:endParaRPr sz="2400">
              <a:latin typeface="Times New Roman"/>
              <a:cs typeface="Times New Roman"/>
            </a:endParaRPr>
          </a:p>
          <a:p>
            <a:pPr marL="355600" marR="248920" indent="-342900">
              <a:lnSpc>
                <a:spcPts val="432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Public </a:t>
            </a: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sensitivity</a:t>
            </a:r>
            <a:r>
              <a:rPr sz="2400" dirty="0">
                <a:latin typeface="Times New Roman"/>
                <a:cs typeface="Times New Roman"/>
              </a:rPr>
              <a:t>: about the visual </a:t>
            </a:r>
            <a:r>
              <a:rPr sz="2400" spc="-5" dirty="0">
                <a:latin typeface="Times New Roman"/>
                <a:cs typeface="Times New Roman"/>
              </a:rPr>
              <a:t>impact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anatomical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waste,  </a:t>
            </a:r>
            <a:r>
              <a:rPr sz="2400" dirty="0">
                <a:latin typeface="Times New Roman"/>
                <a:cs typeface="Times New Roman"/>
              </a:rPr>
              <a:t>that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recognizable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human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body</a:t>
            </a:r>
            <a:r>
              <a:rPr sz="2400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parts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52400"/>
            <a:ext cx="8305800" cy="1143000"/>
          </a:xfrm>
          <a:prstGeom prst="rect">
            <a:avLst/>
          </a:prstGeom>
          <a:ln w="28575">
            <a:solidFill>
              <a:srgbClr val="2579C4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2782570" marR="273050" indent="-2501900">
              <a:lnSpc>
                <a:spcPct val="100000"/>
              </a:lnSpc>
              <a:spcBef>
                <a:spcPts val="1165"/>
              </a:spcBef>
            </a:pPr>
            <a:r>
              <a:rPr sz="2700" b="1" dirty="0">
                <a:solidFill>
                  <a:srgbClr val="C00000"/>
                </a:solidFill>
                <a:latin typeface="Times New Roman"/>
                <a:cs typeface="Times New Roman"/>
              </a:rPr>
              <a:t>Health </a:t>
            </a:r>
            <a:r>
              <a:rPr sz="27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700" b="1" dirty="0">
                <a:solidFill>
                  <a:srgbClr val="C00000"/>
                </a:solidFill>
                <a:latin typeface="Times New Roman"/>
                <a:cs typeface="Times New Roman"/>
              </a:rPr>
              <a:t>safety practices for </a:t>
            </a:r>
            <a:r>
              <a:rPr sz="27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health-care</a:t>
            </a:r>
            <a:r>
              <a:rPr sz="2700" b="1" spc="-1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C00000"/>
                </a:solidFill>
                <a:latin typeface="Times New Roman"/>
                <a:cs typeface="Times New Roman"/>
              </a:rPr>
              <a:t>personnel  </a:t>
            </a:r>
            <a:r>
              <a:rPr sz="27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and </a:t>
            </a:r>
            <a:r>
              <a:rPr sz="2700" b="1" dirty="0">
                <a:solidFill>
                  <a:srgbClr val="C00000"/>
                </a:solidFill>
                <a:latin typeface="Times New Roman"/>
                <a:cs typeface="Times New Roman"/>
              </a:rPr>
              <a:t>waste</a:t>
            </a:r>
            <a:r>
              <a:rPr sz="27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7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workers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1000" y="1752600"/>
            <a:ext cx="8610600" cy="2743200"/>
          </a:xfrm>
          <a:custGeom>
            <a:avLst/>
            <a:gdLst/>
            <a:ahLst/>
            <a:cxnLst/>
            <a:rect l="l" t="t" r="r" b="b"/>
            <a:pathLst>
              <a:path w="8610600" h="2743200">
                <a:moveTo>
                  <a:pt x="0" y="2743200"/>
                </a:moveTo>
                <a:lnTo>
                  <a:pt x="8610600" y="2743200"/>
                </a:lnTo>
                <a:lnTo>
                  <a:pt x="8610600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ln w="952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697253"/>
            <a:ext cx="8376284" cy="258635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78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800" b="1" spc="-35" dirty="0">
                <a:latin typeface="Times New Roman"/>
                <a:cs typeface="Times New Roman"/>
              </a:rPr>
              <a:t>Workers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protection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</a:pPr>
            <a:r>
              <a:rPr sz="2800" spc="-5" dirty="0">
                <a:latin typeface="Times New Roman"/>
                <a:cs typeface="Times New Roman"/>
              </a:rPr>
              <a:t>The </a:t>
            </a:r>
            <a:r>
              <a:rPr sz="2800" dirty="0">
                <a:latin typeface="Times New Roman"/>
                <a:cs typeface="Times New Roman"/>
              </a:rPr>
              <a:t>production, </a:t>
            </a:r>
            <a:r>
              <a:rPr sz="2800" spc="-5" dirty="0">
                <a:latin typeface="Times New Roman"/>
                <a:cs typeface="Times New Roman"/>
              </a:rPr>
              <a:t>segregation, transportation, treatment, and  </a:t>
            </a:r>
            <a:r>
              <a:rPr sz="2800" dirty="0">
                <a:latin typeface="Times New Roman"/>
                <a:cs typeface="Times New Roman"/>
              </a:rPr>
              <a:t>disposal </a:t>
            </a:r>
            <a:r>
              <a:rPr sz="2800" spc="-5" dirty="0">
                <a:latin typeface="Times New Roman"/>
                <a:cs typeface="Times New Roman"/>
              </a:rPr>
              <a:t>of health-care waste </a:t>
            </a:r>
            <a:r>
              <a:rPr sz="2800" dirty="0">
                <a:latin typeface="Times New Roman"/>
                <a:cs typeface="Times New Roman"/>
              </a:rPr>
              <a:t>involve the </a:t>
            </a:r>
            <a:r>
              <a:rPr sz="2800" spc="-5" dirty="0">
                <a:latin typeface="Times New Roman"/>
                <a:cs typeface="Times New Roman"/>
              </a:rPr>
              <a:t>handling of  potentially hazardous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material.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4876800"/>
            <a:ext cx="8610600" cy="1600200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434340" marR="1290320" indent="-342900">
              <a:lnSpc>
                <a:spcPts val="5040"/>
              </a:lnSpc>
              <a:spcBef>
                <a:spcPts val="114"/>
              </a:spcBef>
              <a:buClr>
                <a:srgbClr val="C00000"/>
              </a:buClr>
              <a:buFont typeface="Wingdings"/>
              <a:buChar char=""/>
              <a:tabLst>
                <a:tab pos="434340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Protection </a:t>
            </a:r>
            <a:r>
              <a:rPr sz="2800" b="1" dirty="0">
                <a:latin typeface="Times New Roman"/>
                <a:cs typeface="Times New Roman"/>
              </a:rPr>
              <a:t>against </a:t>
            </a:r>
            <a:r>
              <a:rPr sz="2800" b="1" spc="-5" dirty="0">
                <a:latin typeface="Times New Roman"/>
                <a:cs typeface="Times New Roman"/>
              </a:rPr>
              <a:t>personal injury </a:t>
            </a:r>
            <a:r>
              <a:rPr sz="2800" spc="-5" dirty="0">
                <a:latin typeface="Times New Roman"/>
                <a:cs typeface="Times New Roman"/>
              </a:rPr>
              <a:t>is therefore  essential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all workers who are at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risk.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28600"/>
            <a:ext cx="8610600" cy="2897505"/>
          </a:xfrm>
          <a:custGeom>
            <a:avLst/>
            <a:gdLst/>
            <a:ahLst/>
            <a:cxnLst/>
            <a:rect l="l" t="t" r="r" b="b"/>
            <a:pathLst>
              <a:path w="8610600" h="2897505">
                <a:moveTo>
                  <a:pt x="0" y="2897378"/>
                </a:moveTo>
                <a:lnTo>
                  <a:pt x="8610600" y="2897378"/>
                </a:lnTo>
                <a:lnTo>
                  <a:pt x="8610600" y="0"/>
                </a:lnTo>
                <a:lnTo>
                  <a:pt x="0" y="0"/>
                </a:lnTo>
                <a:lnTo>
                  <a:pt x="0" y="2897378"/>
                </a:lnTo>
                <a:close/>
              </a:path>
            </a:pathLst>
          </a:custGeom>
          <a:ln w="952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1600" y="3339972"/>
            <a:ext cx="7586980" cy="3289935"/>
          </a:xfrm>
          <a:custGeom>
            <a:avLst/>
            <a:gdLst/>
            <a:ahLst/>
            <a:cxnLst/>
            <a:rect l="l" t="t" r="r" b="b"/>
            <a:pathLst>
              <a:path w="7586980" h="3289934">
                <a:moveTo>
                  <a:pt x="0" y="3289427"/>
                </a:moveTo>
                <a:lnTo>
                  <a:pt x="7586980" y="3289427"/>
                </a:lnTo>
                <a:lnTo>
                  <a:pt x="7586980" y="0"/>
                </a:lnTo>
                <a:lnTo>
                  <a:pt x="0" y="0"/>
                </a:lnTo>
                <a:lnTo>
                  <a:pt x="0" y="3289427"/>
                </a:lnTo>
                <a:close/>
              </a:path>
            </a:pathLst>
          </a:custGeom>
          <a:ln w="952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9740" y="185165"/>
            <a:ext cx="8112125" cy="635190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540"/>
              </a:spcBef>
              <a:buClr>
                <a:srgbClr val="C00000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Protective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clothing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The type of protective clothing used will depend to an extent</a:t>
            </a:r>
            <a:r>
              <a:rPr sz="2400" spc="-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upon  the risk associated with the health-care </a:t>
            </a:r>
            <a:r>
              <a:rPr sz="2400" spc="-5" dirty="0">
                <a:latin typeface="Times New Roman"/>
                <a:cs typeface="Times New Roman"/>
              </a:rPr>
              <a:t>waste, </a:t>
            </a:r>
            <a:r>
              <a:rPr sz="2400" dirty="0">
                <a:latin typeface="Times New Roman"/>
                <a:cs typeface="Times New Roman"/>
              </a:rPr>
              <a:t>but the following  should be </a:t>
            </a:r>
            <a:r>
              <a:rPr sz="2400" spc="-5" dirty="0">
                <a:latin typeface="Times New Roman"/>
                <a:cs typeface="Times New Roman"/>
              </a:rPr>
              <a:t>made </a:t>
            </a:r>
            <a:r>
              <a:rPr sz="2400" dirty="0">
                <a:latin typeface="Times New Roman"/>
                <a:cs typeface="Times New Roman"/>
              </a:rPr>
              <a:t>available to all personnel </a:t>
            </a:r>
            <a:r>
              <a:rPr sz="2400" spc="-5" dirty="0">
                <a:latin typeface="Times New Roman"/>
                <a:cs typeface="Times New Roman"/>
              </a:rPr>
              <a:t>who </a:t>
            </a:r>
            <a:r>
              <a:rPr sz="2400" dirty="0">
                <a:latin typeface="Times New Roman"/>
                <a:cs typeface="Times New Roman"/>
              </a:rPr>
              <a:t>collect or handle  health-care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waste: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65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spc="-5" dirty="0">
                <a:latin typeface="Times New Roman"/>
                <a:cs typeface="Times New Roman"/>
              </a:rPr>
              <a:t>Helmets, with </a:t>
            </a:r>
            <a:r>
              <a:rPr sz="2000" dirty="0">
                <a:latin typeface="Times New Roman"/>
                <a:cs typeface="Times New Roman"/>
              </a:rPr>
              <a:t>or without visors depending on the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operation.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dirty="0">
                <a:latin typeface="Times New Roman"/>
                <a:cs typeface="Times New Roman"/>
              </a:rPr>
              <a:t>Face </a:t>
            </a:r>
            <a:r>
              <a:rPr sz="2000" spc="-5" dirty="0">
                <a:latin typeface="Times New Roman"/>
                <a:cs typeface="Times New Roman"/>
              </a:rPr>
              <a:t>masks </a:t>
            </a:r>
            <a:r>
              <a:rPr sz="2000" dirty="0">
                <a:latin typeface="Times New Roman"/>
                <a:cs typeface="Times New Roman"/>
              </a:rPr>
              <a:t>depending on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operation.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spc="-5" dirty="0">
                <a:latin typeface="Times New Roman"/>
                <a:cs typeface="Times New Roman"/>
              </a:rPr>
              <a:t>Eye </a:t>
            </a:r>
            <a:r>
              <a:rPr sz="2000" dirty="0">
                <a:latin typeface="Times New Roman"/>
                <a:cs typeface="Times New Roman"/>
              </a:rPr>
              <a:t>protectors (safety goggles) depending on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operation.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dirty="0">
                <a:latin typeface="Times New Roman"/>
                <a:cs typeface="Times New Roman"/>
              </a:rPr>
              <a:t>Overalls </a:t>
            </a:r>
            <a:r>
              <a:rPr sz="2000" spc="-5" dirty="0">
                <a:latin typeface="Times New Roman"/>
                <a:cs typeface="Times New Roman"/>
              </a:rPr>
              <a:t>(coveralls)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obligatory.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5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dirty="0">
                <a:latin typeface="Times New Roman"/>
                <a:cs typeface="Times New Roman"/>
              </a:rPr>
              <a:t>Industrial aprons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obligatory.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dirty="0">
                <a:latin typeface="Times New Roman"/>
                <a:cs typeface="Times New Roman"/>
              </a:rPr>
              <a:t>Leg protectors and/or </a:t>
            </a:r>
            <a:r>
              <a:rPr sz="2000" spc="-5" dirty="0">
                <a:latin typeface="Times New Roman"/>
                <a:cs typeface="Times New Roman"/>
              </a:rPr>
              <a:t>industrial </a:t>
            </a:r>
            <a:r>
              <a:rPr sz="2000" dirty="0">
                <a:latin typeface="Times New Roman"/>
                <a:cs typeface="Times New Roman"/>
              </a:rPr>
              <a:t>boots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obligatory.</a:t>
            </a:r>
            <a:endParaRPr sz="2000">
              <a:latin typeface="Times New Roman"/>
              <a:cs typeface="Times New Roman"/>
            </a:endParaRPr>
          </a:p>
          <a:p>
            <a:pPr marL="1346200" lvl="1" indent="-343535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Font typeface="Wingdings"/>
              <a:buChar char=""/>
              <a:tabLst>
                <a:tab pos="1346835" algn="l"/>
              </a:tabLst>
            </a:pPr>
            <a:r>
              <a:rPr sz="2000" dirty="0">
                <a:latin typeface="Times New Roman"/>
                <a:cs typeface="Times New Roman"/>
              </a:rPr>
              <a:t>Disposable gloves </a:t>
            </a:r>
            <a:r>
              <a:rPr sz="2000" spc="-5" dirty="0">
                <a:latin typeface="Times New Roman"/>
                <a:cs typeface="Times New Roman"/>
              </a:rPr>
              <a:t>(medical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staff)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5774" y="1251789"/>
            <a:ext cx="5116167" cy="5225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8686800" cy="1066800"/>
          </a:xfrm>
          <a:prstGeom prst="rect">
            <a:avLst/>
          </a:prstGeom>
          <a:ln w="28575">
            <a:solidFill>
              <a:srgbClr val="2579C4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1071880" marR="262890" indent="-802005">
              <a:lnSpc>
                <a:spcPct val="100000"/>
              </a:lnSpc>
              <a:spcBef>
                <a:spcPts val="865"/>
              </a:spcBef>
            </a:pPr>
            <a:r>
              <a:rPr sz="2700" spc="-5" dirty="0"/>
              <a:t>Recommended protective </a:t>
            </a:r>
            <a:r>
              <a:rPr sz="2700" dirty="0"/>
              <a:t>clothing </a:t>
            </a:r>
            <a:r>
              <a:rPr sz="2700" spc="-5" dirty="0"/>
              <a:t>for health-care waste  </a:t>
            </a:r>
            <a:r>
              <a:rPr sz="2700" dirty="0"/>
              <a:t>transportation </a:t>
            </a:r>
            <a:r>
              <a:rPr sz="2700" spc="-5" dirty="0"/>
              <a:t>in </a:t>
            </a:r>
            <a:r>
              <a:rPr sz="2700" dirty="0"/>
              <a:t>small hospitals </a:t>
            </a:r>
            <a:r>
              <a:rPr sz="2700" spc="-5" dirty="0"/>
              <a:t>in</a:t>
            </a:r>
            <a:r>
              <a:rPr sz="2700" spc="-150" dirty="0"/>
              <a:t> </a:t>
            </a:r>
            <a:r>
              <a:rPr sz="2700" dirty="0"/>
              <a:t>Thailand</a:t>
            </a:r>
            <a:endParaRPr sz="27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235712"/>
            <a:ext cx="46970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Tahoma"/>
                <a:cs typeface="Tahoma"/>
              </a:rPr>
              <a:t>Training</a:t>
            </a:r>
            <a:r>
              <a:rPr sz="3200" spc="-90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Requirements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626" y="802284"/>
            <a:ext cx="8555990" cy="5772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840" marR="165100" indent="-343535">
              <a:lnSpc>
                <a:spcPct val="150100"/>
              </a:lnSpc>
              <a:spcBef>
                <a:spcPts val="95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sz="2200" b="1" spc="-5" dirty="0">
                <a:latin typeface="Times New Roman"/>
                <a:cs typeface="Times New Roman"/>
              </a:rPr>
              <a:t>Department </a:t>
            </a:r>
            <a:r>
              <a:rPr sz="2200" b="1" dirty="0">
                <a:latin typeface="Times New Roman"/>
                <a:cs typeface="Times New Roman"/>
              </a:rPr>
              <a:t>of </a:t>
            </a:r>
            <a:r>
              <a:rPr sz="2200" b="1" spc="-15" dirty="0">
                <a:latin typeface="Times New Roman"/>
                <a:cs typeface="Times New Roman"/>
              </a:rPr>
              <a:t>Transportation </a:t>
            </a:r>
            <a:r>
              <a:rPr sz="2200" b="1" spc="-5" dirty="0">
                <a:latin typeface="Times New Roman"/>
                <a:cs typeface="Times New Roman"/>
              </a:rPr>
              <a:t>(DOT) Hazardous Materials  </a:t>
            </a:r>
            <a:r>
              <a:rPr sz="2200" b="1" spc="-25" dirty="0">
                <a:latin typeface="Times New Roman"/>
                <a:cs typeface="Times New Roman"/>
              </a:rPr>
              <a:t>Training </a:t>
            </a:r>
            <a:r>
              <a:rPr sz="2200" spc="-5" dirty="0">
                <a:latin typeface="Times New Roman"/>
                <a:cs typeface="Times New Roman"/>
              </a:rPr>
              <a:t>– required </a:t>
            </a:r>
            <a:r>
              <a:rPr sz="2200" dirty="0">
                <a:latin typeface="Times New Roman"/>
                <a:cs typeface="Times New Roman"/>
              </a:rPr>
              <a:t>for </a:t>
            </a:r>
            <a:r>
              <a:rPr sz="2200" spc="-5" dirty="0">
                <a:latin typeface="Times New Roman"/>
                <a:cs typeface="Times New Roman"/>
              </a:rPr>
              <a:t>all employees who prepare hazardous materials  for shipment, sign manifests, etc. (8 </a:t>
            </a:r>
            <a:r>
              <a:rPr sz="2200" dirty="0">
                <a:latin typeface="Times New Roman"/>
                <a:cs typeface="Times New Roman"/>
              </a:rPr>
              <a:t>hours </a:t>
            </a:r>
            <a:r>
              <a:rPr sz="2200" spc="-5" dirty="0">
                <a:latin typeface="Times New Roman"/>
                <a:cs typeface="Times New Roman"/>
              </a:rPr>
              <a:t>every 3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years)</a:t>
            </a:r>
            <a:endParaRPr sz="2200">
              <a:latin typeface="Times New Roman"/>
              <a:cs typeface="Times New Roman"/>
            </a:endParaRPr>
          </a:p>
          <a:p>
            <a:pPr marL="354965" marR="33020" indent="-342900">
              <a:lnSpc>
                <a:spcPct val="15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Times New Roman"/>
                <a:cs typeface="Times New Roman"/>
              </a:rPr>
              <a:t>OSHA Emergency Response </a:t>
            </a:r>
            <a:r>
              <a:rPr sz="2200" b="1" spc="-25" dirty="0">
                <a:latin typeface="Times New Roman"/>
                <a:cs typeface="Times New Roman"/>
              </a:rPr>
              <a:t>Training </a:t>
            </a:r>
            <a:r>
              <a:rPr sz="2200" b="1" spc="-10" dirty="0">
                <a:latin typeface="Times New Roman"/>
                <a:cs typeface="Times New Roman"/>
              </a:rPr>
              <a:t>(HAZWOPER) </a:t>
            </a:r>
            <a:r>
              <a:rPr sz="2200" b="1" spc="-5" dirty="0">
                <a:latin typeface="Times New Roman"/>
                <a:cs typeface="Times New Roman"/>
              </a:rPr>
              <a:t>– </a:t>
            </a:r>
            <a:r>
              <a:rPr sz="2200" spc="-5" dirty="0">
                <a:latin typeface="Times New Roman"/>
                <a:cs typeface="Times New Roman"/>
              </a:rPr>
              <a:t>required for  all employees who have the potential to respond or initiate response to  hazardous material spills, level of </a:t>
            </a:r>
            <a:r>
              <a:rPr sz="2200" dirty="0">
                <a:latin typeface="Times New Roman"/>
                <a:cs typeface="Times New Roman"/>
              </a:rPr>
              <a:t>training </a:t>
            </a:r>
            <a:r>
              <a:rPr sz="2200" spc="-5" dirty="0">
                <a:latin typeface="Times New Roman"/>
                <a:cs typeface="Times New Roman"/>
              </a:rPr>
              <a:t>and classroom </a:t>
            </a:r>
            <a:r>
              <a:rPr sz="2200" spc="-10" dirty="0">
                <a:latin typeface="Times New Roman"/>
                <a:cs typeface="Times New Roman"/>
              </a:rPr>
              <a:t>time </a:t>
            </a:r>
            <a:r>
              <a:rPr sz="2200" spc="-5" dirty="0">
                <a:latin typeface="Times New Roman"/>
                <a:cs typeface="Times New Roman"/>
              </a:rPr>
              <a:t>dependent  on employee responsibilities </a:t>
            </a:r>
            <a:r>
              <a:rPr sz="2200" spc="-10" dirty="0">
                <a:latin typeface="Times New Roman"/>
                <a:cs typeface="Times New Roman"/>
              </a:rPr>
              <a:t>(minimum </a:t>
            </a:r>
            <a:r>
              <a:rPr sz="2200" spc="-5" dirty="0">
                <a:latin typeface="Times New Roman"/>
                <a:cs typeface="Times New Roman"/>
              </a:rPr>
              <a:t>8</a:t>
            </a:r>
            <a:r>
              <a:rPr sz="2200" spc="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hours/year)</a:t>
            </a:r>
            <a:endParaRPr sz="2200">
              <a:latin typeface="Times New Roman"/>
              <a:cs typeface="Times New Roman"/>
            </a:endParaRPr>
          </a:p>
          <a:p>
            <a:pPr marL="426084" marR="5080" lvl="1" indent="-342900">
              <a:lnSpc>
                <a:spcPct val="150000"/>
              </a:lnSpc>
              <a:spcBef>
                <a:spcPts val="960"/>
              </a:spcBef>
              <a:buFont typeface="Arial"/>
              <a:buChar char="•"/>
              <a:tabLst>
                <a:tab pos="426084" algn="l"/>
                <a:tab pos="426720" algn="l"/>
              </a:tabLst>
            </a:pPr>
            <a:r>
              <a:rPr sz="2200" b="1" spc="-60" dirty="0">
                <a:latin typeface="Times New Roman"/>
                <a:cs typeface="Times New Roman"/>
              </a:rPr>
              <a:t>EPA </a:t>
            </a:r>
            <a:r>
              <a:rPr sz="2200" b="1" spc="-5" dirty="0">
                <a:latin typeface="Times New Roman"/>
                <a:cs typeface="Times New Roman"/>
              </a:rPr>
              <a:t>Hazardous </a:t>
            </a:r>
            <a:r>
              <a:rPr sz="2200" b="1" spc="-30" dirty="0">
                <a:latin typeface="Times New Roman"/>
                <a:cs typeface="Times New Roman"/>
              </a:rPr>
              <a:t>Waste </a:t>
            </a:r>
            <a:r>
              <a:rPr sz="2200" b="1" spc="-5" dirty="0">
                <a:latin typeface="Times New Roman"/>
                <a:cs typeface="Times New Roman"/>
              </a:rPr>
              <a:t>Generator </a:t>
            </a:r>
            <a:r>
              <a:rPr sz="2200" b="1" spc="-25" dirty="0">
                <a:latin typeface="Times New Roman"/>
                <a:cs typeface="Times New Roman"/>
              </a:rPr>
              <a:t>Training </a:t>
            </a:r>
            <a:r>
              <a:rPr sz="2200" b="1" spc="-5" dirty="0">
                <a:latin typeface="Times New Roman"/>
                <a:cs typeface="Times New Roman"/>
              </a:rPr>
              <a:t>(RCRA) </a:t>
            </a:r>
            <a:r>
              <a:rPr sz="2200" spc="-5" dirty="0">
                <a:latin typeface="Times New Roman"/>
                <a:cs typeface="Times New Roman"/>
              </a:rPr>
              <a:t>– required for all  employees who handle hazardous waste containers outside of satellite  accumulation areas or who have responsibilities related to managing  central waste storage areas (generally 8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hours/year)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311861"/>
            <a:ext cx="17176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latin typeface="Tahoma"/>
                <a:cs typeface="Tahoma"/>
              </a:rPr>
              <a:t>Training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066800"/>
            <a:ext cx="8686800" cy="762000"/>
          </a:xfrm>
          <a:prstGeom prst="rect">
            <a:avLst/>
          </a:prstGeom>
          <a:ln w="9525">
            <a:solidFill>
              <a:srgbClr val="2579C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34340" indent="-343535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33705" algn="l"/>
                <a:tab pos="434340" algn="l"/>
              </a:tabLst>
            </a:pPr>
            <a:r>
              <a:rPr sz="3200" dirty="0">
                <a:latin typeface="Times New Roman"/>
                <a:cs typeface="Times New Roman"/>
              </a:rPr>
              <a:t>Meet with leadership from key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departments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4407315"/>
            <a:ext cx="2409825" cy="2416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22394" y="4386473"/>
            <a:ext cx="2416048" cy="23973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3400" y="2018792"/>
            <a:ext cx="3279775" cy="186753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835025" indent="-28702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835660" algn="l"/>
              </a:tabLst>
            </a:pPr>
            <a:r>
              <a:rPr sz="2800" dirty="0">
                <a:latin typeface="Times New Roman"/>
                <a:cs typeface="Times New Roman"/>
              </a:rPr>
              <a:t>Nursing</a:t>
            </a:r>
            <a:endParaRPr sz="2800">
              <a:latin typeface="Times New Roman"/>
              <a:cs typeface="Times New Roman"/>
            </a:endParaRPr>
          </a:p>
          <a:p>
            <a:pPr marL="835025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835660" algn="l"/>
              </a:tabLst>
            </a:pPr>
            <a:r>
              <a:rPr sz="2800" spc="-10" dirty="0">
                <a:latin typeface="Times New Roman"/>
                <a:cs typeface="Times New Roman"/>
              </a:rPr>
              <a:t>Pharmacy</a:t>
            </a:r>
            <a:endParaRPr sz="2800">
              <a:latin typeface="Times New Roman"/>
              <a:cs typeface="Times New Roman"/>
            </a:endParaRPr>
          </a:p>
          <a:p>
            <a:pPr marL="835025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835660" algn="l"/>
              </a:tabLst>
            </a:pPr>
            <a:r>
              <a:rPr sz="2800" spc="-5" dirty="0">
                <a:latin typeface="Times New Roman"/>
                <a:cs typeface="Times New Roman"/>
              </a:rPr>
              <a:t>Imaging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0" y="2171192"/>
            <a:ext cx="3886200" cy="1525270"/>
          </a:xfrm>
          <a:prstGeom prst="rect">
            <a:avLst/>
          </a:prstGeom>
          <a:ln w="9525">
            <a:solidFill>
              <a:srgbClr val="6F2F9F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835660" indent="-287020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836294" algn="l"/>
              </a:tabLst>
            </a:pPr>
            <a:r>
              <a:rPr sz="2800" spc="-10" dirty="0">
                <a:latin typeface="Times New Roman"/>
                <a:cs typeface="Times New Roman"/>
              </a:rPr>
              <a:t>Surgical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Services</a:t>
            </a:r>
            <a:endParaRPr sz="2800">
              <a:latin typeface="Times New Roman"/>
              <a:cs typeface="Times New Roman"/>
            </a:endParaRPr>
          </a:p>
          <a:p>
            <a:pPr marL="835660" indent="-287020">
              <a:lnSpc>
                <a:spcPct val="100000"/>
              </a:lnSpc>
              <a:spcBef>
                <a:spcPts val="1200"/>
              </a:spcBef>
              <a:buFont typeface="Arial"/>
              <a:buChar char="–"/>
              <a:tabLst>
                <a:tab pos="836294" algn="l"/>
              </a:tabLst>
            </a:pPr>
            <a:r>
              <a:rPr sz="2800" spc="-5" dirty="0">
                <a:latin typeface="Times New Roman"/>
                <a:cs typeface="Times New Roman"/>
              </a:rPr>
              <a:t>Medical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Staff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113792"/>
            <a:ext cx="6078220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spc="-5" dirty="0">
                <a:latin typeface="Tahoma"/>
                <a:cs typeface="Tahoma"/>
              </a:rPr>
              <a:t>Pharmaceutical </a:t>
            </a:r>
            <a:r>
              <a:rPr sz="2900" dirty="0">
                <a:latin typeface="Tahoma"/>
                <a:cs typeface="Tahoma"/>
              </a:rPr>
              <a:t>Waste</a:t>
            </a:r>
            <a:r>
              <a:rPr sz="2900" spc="-10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Container  </a:t>
            </a:r>
            <a:r>
              <a:rPr sz="2900" spc="-5" dirty="0">
                <a:latin typeface="Tahoma"/>
                <a:cs typeface="Tahoma"/>
              </a:rPr>
              <a:t>Examples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0" y="1828800"/>
            <a:ext cx="236220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47060" y="4267200"/>
            <a:ext cx="2743200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3400" y="4267200"/>
            <a:ext cx="2286000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72200" y="4267200"/>
            <a:ext cx="2683509" cy="2362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8200" y="1828800"/>
            <a:ext cx="2639059" cy="22223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676400"/>
          </a:xfrm>
          <a:custGeom>
            <a:avLst/>
            <a:gdLst/>
            <a:ahLst/>
            <a:cxnLst/>
            <a:rect l="l" t="t" r="r" b="b"/>
            <a:pathLst>
              <a:path w="9144000" h="1676400">
                <a:moveTo>
                  <a:pt x="0" y="1676400"/>
                </a:moveTo>
                <a:lnTo>
                  <a:pt x="9144000" y="1676400"/>
                </a:lnTo>
                <a:lnTo>
                  <a:pt x="9144000" y="0"/>
                </a:lnTo>
                <a:lnTo>
                  <a:pt x="0" y="0"/>
                </a:lnTo>
                <a:lnTo>
                  <a:pt x="0" y="16764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841" y="273761"/>
            <a:ext cx="87325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51225" marR="5080" indent="-343916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Tahoma"/>
                <a:cs typeface="Tahoma"/>
              </a:rPr>
              <a:t>EFFECTS OF WASTE IF </a:t>
            </a:r>
            <a:r>
              <a:rPr dirty="0">
                <a:latin typeface="Tahoma"/>
                <a:cs typeface="Tahoma"/>
              </a:rPr>
              <a:t>NOT </a:t>
            </a:r>
            <a:r>
              <a:rPr spc="-10" dirty="0">
                <a:latin typeface="Tahoma"/>
                <a:cs typeface="Tahoma"/>
              </a:rPr>
              <a:t>MANAGED  </a:t>
            </a:r>
            <a:r>
              <a:rPr dirty="0">
                <a:latin typeface="Tahoma"/>
                <a:cs typeface="Tahoma"/>
              </a:rPr>
              <a:t>WISELY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368423"/>
            <a:ext cx="7038975" cy="2908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Clr>
                <a:srgbClr val="C00000"/>
              </a:buClr>
              <a:buFont typeface="Wingdings"/>
              <a:buChar char="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Affects our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health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Affects our socio-economic</a:t>
            </a:r>
            <a:r>
              <a:rPr sz="2800" b="1" spc="-3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conditions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Affects our coastal and marine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environment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C00000"/>
              </a:buClr>
              <a:buFont typeface="Wingdings"/>
              <a:buChar char=""/>
            </a:pPr>
            <a:endParaRPr sz="2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Clr>
                <a:srgbClr val="C00000"/>
              </a:buClr>
              <a:buFont typeface="Wingdings"/>
              <a:buChar char=""/>
              <a:tabLst>
                <a:tab pos="356235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Affects our</a:t>
            </a:r>
            <a:r>
              <a:rPr sz="2800" b="1" spc="-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climate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284" y="4724412"/>
            <a:ext cx="8392795" cy="1920875"/>
          </a:xfrm>
          <a:prstGeom prst="rect">
            <a:avLst/>
          </a:prstGeom>
          <a:ln w="9525">
            <a:solidFill>
              <a:srgbClr val="2579C4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434340" marR="610870" indent="-342900">
              <a:lnSpc>
                <a:spcPts val="6720"/>
              </a:lnSpc>
              <a:spcBef>
                <a:spcPts val="3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2800" b="1" spc="-15" dirty="0">
                <a:latin typeface="Times New Roman"/>
                <a:cs typeface="Times New Roman"/>
              </a:rPr>
              <a:t>Return-for-refund </a:t>
            </a:r>
            <a:r>
              <a:rPr sz="2800" spc="-5" dirty="0">
                <a:latin typeface="Times New Roman"/>
                <a:cs typeface="Times New Roman"/>
              </a:rPr>
              <a:t>= consumers pay a deposit, and  receive a refund </a:t>
            </a:r>
            <a:r>
              <a:rPr sz="2800" dirty="0">
                <a:latin typeface="Times New Roman"/>
                <a:cs typeface="Times New Roman"/>
              </a:rPr>
              <a:t>for returning </a:t>
            </a:r>
            <a:r>
              <a:rPr sz="2800" spc="-5" dirty="0">
                <a:latin typeface="Times New Roman"/>
                <a:cs typeface="Times New Roman"/>
              </a:rPr>
              <a:t>used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bottles</a:t>
            </a:r>
            <a:endParaRPr sz="2800">
              <a:latin typeface="Times New Roman"/>
              <a:cs typeface="Times New Roman"/>
            </a:endParaRPr>
          </a:p>
          <a:p>
            <a:pPr marR="1880870" algn="r">
              <a:lnSpc>
                <a:spcPts val="1150"/>
              </a:lnSpc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46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990600"/>
                </a:moveTo>
                <a:lnTo>
                  <a:pt x="9144000" y="990600"/>
                </a:lnTo>
                <a:lnTo>
                  <a:pt x="91440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ln w="9525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733" y="235712"/>
            <a:ext cx="89338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Tahoma"/>
                <a:cs typeface="Tahoma"/>
              </a:rPr>
              <a:t>Financial </a:t>
            </a:r>
            <a:r>
              <a:rPr sz="3200" dirty="0">
                <a:latin typeface="Tahoma"/>
                <a:cs typeface="Tahoma"/>
              </a:rPr>
              <a:t>incentives </a:t>
            </a:r>
            <a:r>
              <a:rPr sz="3200" spc="-5" dirty="0">
                <a:latin typeface="Tahoma"/>
                <a:cs typeface="Tahoma"/>
              </a:rPr>
              <a:t>can help </a:t>
            </a:r>
            <a:r>
              <a:rPr sz="3200" dirty="0">
                <a:latin typeface="Tahoma"/>
                <a:cs typeface="Tahoma"/>
              </a:rPr>
              <a:t>address</a:t>
            </a:r>
            <a:r>
              <a:rPr sz="3200" spc="-114" dirty="0">
                <a:latin typeface="Tahoma"/>
                <a:cs typeface="Tahoma"/>
              </a:rPr>
              <a:t> </a:t>
            </a:r>
            <a:r>
              <a:rPr sz="3200" dirty="0">
                <a:latin typeface="Tahoma"/>
                <a:cs typeface="Tahoma"/>
              </a:rPr>
              <a:t>waste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4800" y="1447800"/>
            <a:ext cx="8382000" cy="2971800"/>
          </a:xfrm>
          <a:custGeom>
            <a:avLst/>
            <a:gdLst/>
            <a:ahLst/>
            <a:cxnLst/>
            <a:rect l="l" t="t" r="r" b="b"/>
            <a:pathLst>
              <a:path w="8382000" h="2971800">
                <a:moveTo>
                  <a:pt x="0" y="2971800"/>
                </a:moveTo>
                <a:lnTo>
                  <a:pt x="8382000" y="2971800"/>
                </a:lnTo>
                <a:lnTo>
                  <a:pt x="8382000" y="0"/>
                </a:lnTo>
                <a:lnTo>
                  <a:pt x="0" y="0"/>
                </a:lnTo>
                <a:lnTo>
                  <a:pt x="0" y="2971800"/>
                </a:lnTo>
                <a:close/>
              </a:path>
            </a:pathLst>
          </a:custGeom>
          <a:ln w="9525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3540" y="1392180"/>
            <a:ext cx="7282180" cy="2738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Pay-as-you-throw </a:t>
            </a:r>
            <a:r>
              <a:rPr sz="2800" spc="-5" dirty="0">
                <a:latin typeface="Times New Roman"/>
                <a:cs typeface="Times New Roman"/>
              </a:rPr>
              <a:t>= uses financial incentives to  influence consumer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behavior</a:t>
            </a:r>
            <a:endParaRPr sz="2800">
              <a:latin typeface="Times New Roman"/>
              <a:cs typeface="Times New Roman"/>
            </a:endParaRPr>
          </a:p>
          <a:p>
            <a:pPr marL="756285" marR="101600" indent="-287020">
              <a:lnSpc>
                <a:spcPct val="150100"/>
              </a:lnSpc>
              <a:spcBef>
                <a:spcPts val="1195"/>
              </a:spcBef>
            </a:pPr>
            <a:r>
              <a:rPr sz="2800" spc="-5" dirty="0">
                <a:latin typeface="Arial"/>
                <a:cs typeface="Arial"/>
              </a:rPr>
              <a:t>– </a:t>
            </a:r>
            <a:r>
              <a:rPr sz="2800" spc="-5" dirty="0">
                <a:latin typeface="Times New Roman"/>
                <a:cs typeface="Times New Roman"/>
              </a:rPr>
              <a:t>The less waste a house generates the less it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is  </a:t>
            </a:r>
            <a:r>
              <a:rPr sz="2800" spc="-10" dirty="0">
                <a:latin typeface="Times New Roman"/>
                <a:cs typeface="Times New Roman"/>
              </a:rPr>
              <a:t>charged </a:t>
            </a:r>
            <a:r>
              <a:rPr sz="2800" dirty="0">
                <a:latin typeface="Times New Roman"/>
                <a:cs typeface="Times New Roman"/>
              </a:rPr>
              <a:t>for </a:t>
            </a:r>
            <a:r>
              <a:rPr sz="2800" spc="-5" dirty="0">
                <a:latin typeface="Times New Roman"/>
                <a:cs typeface="Times New Roman"/>
              </a:rPr>
              <a:t>trash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collection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47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9144000" y="0"/>
                </a:moveTo>
                <a:lnTo>
                  <a:pt x="0" y="0"/>
                </a:lnTo>
                <a:lnTo>
                  <a:pt x="0" y="838200"/>
                </a:lnTo>
                <a:lnTo>
                  <a:pt x="9144000" y="8382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45941" y="84836"/>
            <a:ext cx="24523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001F5F"/>
                </a:solidFill>
              </a:rPr>
              <a:t>Conclusion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457200" y="914400"/>
            <a:ext cx="8229600" cy="1143000"/>
          </a:xfrm>
          <a:prstGeom prst="rect">
            <a:avLst/>
          </a:prstGeom>
          <a:ln w="9525">
            <a:solidFill>
              <a:srgbClr val="001F5F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marR="295910" indent="-3435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spc="-5" dirty="0">
                <a:latin typeface="Times New Roman"/>
                <a:cs typeface="Times New Roman"/>
              </a:rPr>
              <a:t>Modern methods of waste </a:t>
            </a:r>
            <a:r>
              <a:rPr sz="3100" dirty="0">
                <a:latin typeface="Times New Roman"/>
                <a:cs typeface="Times New Roman"/>
              </a:rPr>
              <a:t>management </a:t>
            </a:r>
            <a:r>
              <a:rPr sz="3100" spc="-5" dirty="0">
                <a:latin typeface="Times New Roman"/>
                <a:cs typeface="Times New Roman"/>
              </a:rPr>
              <a:t>are </a:t>
            </a:r>
            <a:r>
              <a:rPr sz="3100" dirty="0">
                <a:latin typeface="Times New Roman"/>
                <a:cs typeface="Times New Roman"/>
              </a:rPr>
              <a:t>far  </a:t>
            </a:r>
            <a:r>
              <a:rPr sz="3100" spc="-5" dirty="0">
                <a:latin typeface="Times New Roman"/>
                <a:cs typeface="Times New Roman"/>
              </a:rPr>
              <a:t>safer for people and gentler on </a:t>
            </a:r>
            <a:r>
              <a:rPr sz="3100" dirty="0">
                <a:latin typeface="Times New Roman"/>
                <a:cs typeface="Times New Roman"/>
              </a:rPr>
              <a:t>the</a:t>
            </a:r>
            <a:r>
              <a:rPr sz="3100" spc="95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environment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00" y="2286000"/>
            <a:ext cx="8229600" cy="114300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34340" marR="823594" indent="-343535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spc="-5" dirty="0">
                <a:latin typeface="Times New Roman"/>
                <a:cs typeface="Times New Roman"/>
              </a:rPr>
              <a:t>Recycling and composting are making rapid  progress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3581400"/>
            <a:ext cx="8229600" cy="1143000"/>
          </a:xfrm>
          <a:prstGeom prst="rect">
            <a:avLst/>
          </a:prstGeom>
          <a:ln w="9525">
            <a:solidFill>
              <a:srgbClr val="00AF5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34340" marR="141605" indent="-343535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spc="-5" dirty="0">
                <a:latin typeface="Times New Roman"/>
                <a:cs typeface="Times New Roman"/>
              </a:rPr>
              <a:t>Our prodigious consumption habits have created  more waste than ever</a:t>
            </a:r>
            <a:r>
              <a:rPr sz="3100" spc="1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before</a:t>
            </a:r>
            <a:endParaRPr sz="3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200" y="4953000"/>
            <a:ext cx="8229600" cy="1600200"/>
          </a:xfrm>
          <a:prstGeom prst="rect">
            <a:avLst/>
          </a:prstGeom>
          <a:ln w="9525">
            <a:solidFill>
              <a:srgbClr val="006FC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34340" marR="697230" indent="-343535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34340" algn="l"/>
                <a:tab pos="434975" algn="l"/>
              </a:tabLst>
            </a:pPr>
            <a:r>
              <a:rPr sz="3100" spc="-5" dirty="0">
                <a:latin typeface="Times New Roman"/>
                <a:cs typeface="Times New Roman"/>
              </a:rPr>
              <a:t>Finding ways to reduce, reuse and </a:t>
            </a:r>
            <a:r>
              <a:rPr sz="3100" spc="-10" dirty="0">
                <a:latin typeface="Times New Roman"/>
                <a:cs typeface="Times New Roman"/>
              </a:rPr>
              <a:t>efficiently  </a:t>
            </a:r>
            <a:r>
              <a:rPr sz="3100" spc="-5" dirty="0">
                <a:latin typeface="Times New Roman"/>
                <a:cs typeface="Times New Roman"/>
              </a:rPr>
              <a:t>recycle the materials and goods that </a:t>
            </a:r>
            <a:r>
              <a:rPr sz="3100" spc="-10" dirty="0">
                <a:latin typeface="Times New Roman"/>
                <a:cs typeface="Times New Roman"/>
              </a:rPr>
              <a:t>we </a:t>
            </a:r>
            <a:r>
              <a:rPr sz="3100" spc="-5" dirty="0">
                <a:latin typeface="Times New Roman"/>
                <a:cs typeface="Times New Roman"/>
              </a:rPr>
              <a:t>use  stands as a key challenge for this</a:t>
            </a:r>
            <a:r>
              <a:rPr sz="3100" spc="60" dirty="0">
                <a:latin typeface="Times New Roman"/>
                <a:cs typeface="Times New Roman"/>
              </a:rPr>
              <a:t> </a:t>
            </a:r>
            <a:r>
              <a:rPr sz="3100" spc="-5" dirty="0">
                <a:latin typeface="Times New Roman"/>
                <a:cs typeface="Times New Roman"/>
              </a:rPr>
              <a:t>century</a:t>
            </a:r>
            <a:endParaRPr sz="3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03042" y="28397"/>
            <a:ext cx="4205605" cy="925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900" spc="-5" dirty="0">
                <a:latin typeface="Tahoma"/>
                <a:cs typeface="Tahoma"/>
              </a:rPr>
              <a:t>Questions?</a:t>
            </a:r>
            <a:endParaRPr sz="5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1994</Words>
  <Application>Microsoft Macintosh PowerPoint</Application>
  <PresentationFormat>On-screen Show (4:3)</PresentationFormat>
  <Paragraphs>292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Tahoma</vt:lpstr>
      <vt:lpstr>Times New Roman</vt:lpstr>
      <vt:lpstr>Wingdings</vt:lpstr>
      <vt:lpstr>Office Theme</vt:lpstr>
      <vt:lpstr>Management of Domestic and  Medical hazardous waste</vt:lpstr>
      <vt:lpstr>Objectives</vt:lpstr>
      <vt:lpstr>Factors lead to increase the amount and the variety of solid  wastes generated by industrial, domestic and other activities.</vt:lpstr>
      <vt:lpstr>WHAT IS WASTE/DOMESTIC WASTE:</vt:lpstr>
      <vt:lpstr>Types of DOMESTIC WASTE</vt:lpstr>
      <vt:lpstr>Classification of solid wastes</vt:lpstr>
      <vt:lpstr>Magnitude of waste products</vt:lpstr>
      <vt:lpstr>Past and Projected global waste generation</vt:lpstr>
      <vt:lpstr>Waste management hierarchy (UNEP, 2011).</vt:lpstr>
      <vt:lpstr>Ways to reduce waste that enters waste stream</vt:lpstr>
      <vt:lpstr>We have several aims in managing waste</vt:lpstr>
      <vt:lpstr>PowerPoint Presentation</vt:lpstr>
      <vt:lpstr>Recyclable and compostable materials in  municipal solid waste</vt:lpstr>
      <vt:lpstr>Waste storage, treatment and disposal sites</vt:lpstr>
      <vt:lpstr>Sanitary landfills are engineered to  minimize leakage of contaminants</vt:lpstr>
      <vt:lpstr>Landfills can produce gas for energy</vt:lpstr>
      <vt:lpstr>Incinerating trash reduces pressure on landfills</vt:lpstr>
      <vt:lpstr>Incinerators reduce the volume of solid waste  but may emit toxic compounds into the air</vt:lpstr>
      <vt:lpstr>Recycling consists of three steps</vt:lpstr>
      <vt:lpstr>Current situation in municipal waste management  in Saudi Arabia</vt:lpstr>
      <vt:lpstr>THE SITUATION IN RIYADH CITY</vt:lpstr>
      <vt:lpstr>PowerPoint Presentation</vt:lpstr>
      <vt:lpstr>Medical Waste Management  Program</vt:lpstr>
      <vt:lpstr>Health-care waste</vt:lpstr>
      <vt:lpstr>Hazardous Materials &amp; Medical Waste  Management</vt:lpstr>
      <vt:lpstr>Magnitude of Health-care waste</vt:lpstr>
      <vt:lpstr>What composed Medical Waste?</vt:lpstr>
      <vt:lpstr>What composed Medical Waste?</vt:lpstr>
      <vt:lpstr>What composed Medical Waste?</vt:lpstr>
      <vt:lpstr>PowerPoint Presentation</vt:lpstr>
      <vt:lpstr>Health-care waste generation</vt:lpstr>
      <vt:lpstr>General Types of Healthcare Waste</vt:lpstr>
      <vt:lpstr>Sources of Healthcare Waste</vt:lpstr>
      <vt:lpstr>Other Sources of Healthcare Wastes</vt:lpstr>
      <vt:lpstr>Which Institutions Generate the Most  Amount of Healthcare Waste?</vt:lpstr>
      <vt:lpstr>General Characteristics of Healthcare Waste</vt:lpstr>
      <vt:lpstr>Health Risk and impacts of health-care waste</vt:lpstr>
      <vt:lpstr>Health impacts of health-care waste</vt:lpstr>
      <vt:lpstr>PowerPoint Presentation</vt:lpstr>
      <vt:lpstr>PowerPoint Presentation</vt:lpstr>
      <vt:lpstr>Recommended protective clothing for health-care waste  transportation in small hospitals in Thailand</vt:lpstr>
      <vt:lpstr>Training Requirements</vt:lpstr>
      <vt:lpstr>Training</vt:lpstr>
      <vt:lpstr>Pharmaceutical Waste Container  Examples</vt:lpstr>
      <vt:lpstr>EFFECTS OF WASTE IF NOT MANAGED  WISELY</vt:lpstr>
      <vt:lpstr>Financial incentives can help address waste</vt:lpstr>
      <vt:lpstr>Conclusion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Domestic and  Medical hazardous waste</dc:title>
  <cp:lastModifiedBy>Bandar Alkhathami</cp:lastModifiedBy>
  <cp:revision>1</cp:revision>
  <dcterms:created xsi:type="dcterms:W3CDTF">2020-04-06T13:33:00Z</dcterms:created>
  <dcterms:modified xsi:type="dcterms:W3CDTF">2020-04-06T13:35:06Z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2020-04-06T00:00:00Z</vt:filetime>
  </property>
  <property fmtid="{D5CDD505-2E9C-101B-9397-08002B2CF9AE}" pid="3" name="Creator">
    <vt:lpwstr>PDFium</vt:lpwstr>
  </property>
  <property fmtid="{D5CDD505-2E9C-101B-9397-08002B2CF9AE}" pid="4" name="LastSaved">
    <vt:filetime>2020-04-06T00:00:00Z</vt:filetime>
  </property>
</Properties>
</file>